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50" r:id="rId2"/>
    <p:sldId id="256" r:id="rId3"/>
    <p:sldId id="945" r:id="rId4"/>
    <p:sldId id="946" r:id="rId5"/>
    <p:sldId id="949" r:id="rId6"/>
    <p:sldId id="925" r:id="rId7"/>
    <p:sldId id="383" r:id="rId8"/>
    <p:sldId id="333" r:id="rId9"/>
    <p:sldId id="384" r:id="rId10"/>
    <p:sldId id="385" r:id="rId11"/>
    <p:sldId id="403" r:id="rId12"/>
    <p:sldId id="926" r:id="rId13"/>
    <p:sldId id="387" r:id="rId14"/>
    <p:sldId id="953" r:id="rId15"/>
    <p:sldId id="934" r:id="rId16"/>
    <p:sldId id="386" r:id="rId17"/>
    <p:sldId id="376" r:id="rId18"/>
    <p:sldId id="392" r:id="rId19"/>
    <p:sldId id="393" r:id="rId20"/>
    <p:sldId id="377" r:id="rId21"/>
    <p:sldId id="935" r:id="rId22"/>
    <p:sldId id="378" r:id="rId23"/>
    <p:sldId id="337" r:id="rId24"/>
    <p:sldId id="932" r:id="rId25"/>
    <p:sldId id="338" r:id="rId26"/>
    <p:sldId id="341" r:id="rId27"/>
    <p:sldId id="400" r:id="rId28"/>
    <p:sldId id="394" r:id="rId29"/>
    <p:sldId id="936" r:id="rId30"/>
    <p:sldId id="342" r:id="rId31"/>
    <p:sldId id="937" r:id="rId32"/>
    <p:sldId id="940" r:id="rId33"/>
    <p:sldId id="397" r:id="rId34"/>
    <p:sldId id="365" r:id="rId35"/>
    <p:sldId id="371" r:id="rId36"/>
    <p:sldId id="947" r:id="rId37"/>
    <p:sldId id="396" r:id="rId38"/>
    <p:sldId id="343" r:id="rId39"/>
    <p:sldId id="372" r:id="rId40"/>
    <p:sldId id="930" r:id="rId41"/>
    <p:sldId id="950" r:id="rId42"/>
    <p:sldId id="951" r:id="rId43"/>
    <p:sldId id="952" r:id="rId44"/>
    <p:sldId id="379" r:id="rId45"/>
    <p:sldId id="373" r:id="rId46"/>
    <p:sldId id="398" r:id="rId47"/>
    <p:sldId id="348" r:id="rId48"/>
    <p:sldId id="929" r:id="rId49"/>
    <p:sldId id="927" r:id="rId50"/>
    <p:sldId id="928" r:id="rId51"/>
    <p:sldId id="362" r:id="rId52"/>
    <p:sldId id="349" r:id="rId53"/>
  </p:sldIdLst>
  <p:sldSz cx="16257588" cy="9144000"/>
  <p:notesSz cx="6858000" cy="9144000"/>
  <p:defaultTextStyle>
    <a:defPPr>
      <a:defRPr lang="en-US"/>
    </a:defPPr>
    <a:lvl1pPr marL="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1583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316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4475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26334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0791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68950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71084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5266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3B02A"/>
    <a:srgbClr val="267A52"/>
    <a:srgbClr val="00673E"/>
    <a:srgbClr val="006643"/>
    <a:srgbClr val="589278"/>
    <a:srgbClr val="7A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725" autoAdjust="0"/>
  </p:normalViewPr>
  <p:slideViewPr>
    <p:cSldViewPr snapToGrid="0" snapToObjects="1">
      <p:cViewPr varScale="1">
        <p:scale>
          <a:sx n="46" d="100"/>
          <a:sy n="46" d="100"/>
        </p:scale>
        <p:origin x="852" y="26"/>
      </p:cViewPr>
      <p:guideLst>
        <p:guide orient="horz" pos="2880"/>
        <p:guide pos="5121"/>
      </p:guideLst>
    </p:cSldViewPr>
  </p:slideViewPr>
  <p:outlineViewPr>
    <p:cViewPr>
      <p:scale>
        <a:sx n="33" d="100"/>
        <a:sy n="33" d="100"/>
      </p:scale>
      <p:origin x="0" y="53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78AF4-5E64-AC4C-BB17-179E924E563F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6A53-3777-FA4B-999B-678D40C4B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137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0A7F-40AB-B84E-BA8C-8861397EF456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51CE3-F1EC-6B4D-8B6D-86D363C89B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7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781583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56316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34475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126334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390791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68950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471084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25266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woosh-85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5978"/>
            <a:ext cx="16257588" cy="1739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1716573"/>
            <a:ext cx="9668510" cy="218069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4032727"/>
            <a:ext cx="12157629" cy="23368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48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29733" y="7346545"/>
            <a:ext cx="7145607" cy="993775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Month 24th, 2017</a:t>
            </a:r>
            <a:endParaRPr lang="en-US" dirty="0"/>
          </a:p>
        </p:txBody>
      </p:sp>
      <p:pic>
        <p:nvPicPr>
          <p:cNvPr id="4" name="Picture 3" descr="ac-logo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728" y="825406"/>
            <a:ext cx="3390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3-column key point slide with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4673339" cy="4419601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2"/>
            <a:ext cx="4644000" cy="4419601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2"/>
            <a:ext cx="4673448" cy="4419601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15" name="Picture 14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7" name="Picture 16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8" name="Slide Number Placeholder 8"/>
          <p:cNvSpPr>
            <a:spLocks noGrp="1"/>
          </p:cNvSpPr>
          <p:nvPr>
            <p:ph type="sldNum" sz="quarter" idx="21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6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6-column key point slide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2409137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subject.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2409137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2409137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130801"/>
            <a:ext cx="4673339" cy="2409137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130801"/>
            <a:ext cx="4644000" cy="2409137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130801"/>
            <a:ext cx="4673448" cy="2409137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</a:t>
            </a:r>
          </a:p>
        </p:txBody>
      </p:sp>
      <p:pic>
        <p:nvPicPr>
          <p:cNvPr id="15" name="Picture 14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7" name="Picture 16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8" name="Slide Number Placeholder 8"/>
          <p:cNvSpPr>
            <a:spLocks noGrp="1"/>
          </p:cNvSpPr>
          <p:nvPr>
            <p:ph type="sldNum" sz="quarter" idx="21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80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 w/ 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6-point key point slide with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3"/>
            <a:ext cx="4673339" cy="16979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subject.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3"/>
            <a:ext cx="4644000" cy="16979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3"/>
            <a:ext cx="4673448" cy="16979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858406"/>
            <a:ext cx="4673339" cy="1681532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858406"/>
            <a:ext cx="4644000" cy="1681532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858406"/>
            <a:ext cx="4673448" cy="1681532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subject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5" y="5147735"/>
            <a:ext cx="4644000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10786183" y="5147735"/>
            <a:ext cx="4673338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23" name="Picture 22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24" name="Picture 23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25" name="Slide Number Placeholder 8"/>
          <p:cNvSpPr>
            <a:spLocks noGrp="1"/>
          </p:cNvSpPr>
          <p:nvPr>
            <p:ph type="sldNum" sz="quarter" idx="27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38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1-column bulk content slide for long content.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Use this slide only for presentations that are being sent our for ample reading – never when using this as supporting slides for a stand-up presentation.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3104841" y="735011"/>
            <a:ext cx="2339868" cy="6800322"/>
          </a:xfrm>
        </p:spPr>
        <p:txBody>
          <a:bodyPr/>
          <a:lstStyle>
            <a:lvl1pPr>
              <a:spcBef>
                <a:spcPts val="1700"/>
              </a:spcBef>
              <a:defRPr sz="21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An optional annotation or extra information text box</a:t>
            </a:r>
            <a:endParaRPr lang="en-US" dirty="0"/>
          </a:p>
        </p:txBody>
      </p:sp>
      <p:pic>
        <p:nvPicPr>
          <p:cNvPr id="13" name="Picture 12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4" name="Picture 13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5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1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6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This is a 1-column bulk content slide without a title. Click to edit content. Use this slide only for presentations that are being sent our for ample reading – never when using this as supporting slides for a stand-up presentation.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3104841" y="735011"/>
            <a:ext cx="2339868" cy="6800322"/>
          </a:xfrm>
        </p:spPr>
        <p:txBody>
          <a:bodyPr/>
          <a:lstStyle>
            <a:lvl1pPr>
              <a:spcBef>
                <a:spcPts val="1700"/>
              </a:spcBef>
              <a:defRPr sz="21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An optional annotation or extra information text box</a:t>
            </a:r>
            <a:endParaRPr lang="en-US" dirty="0"/>
          </a:p>
        </p:txBody>
      </p:sp>
      <p:pic>
        <p:nvPicPr>
          <p:cNvPr id="14" name="Picture 13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5" name="Picture 14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6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1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2-column bulk content slide for long content.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7162458" cy="4419601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our for ample reading – never when using this as supporting slides for a stand-up presentation.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97169" y="3115732"/>
            <a:ext cx="7147539" cy="4419601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our for ample reading – never when using this as supporting slides for a stand-up presentation.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2" y="2405062"/>
            <a:ext cx="7162457" cy="710671"/>
          </a:xfrm>
        </p:spPr>
        <p:txBody>
          <a:bodyPr/>
          <a:lstStyle>
            <a:lvl1pPr>
              <a:defRPr sz="2100" b="1" baseline="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97168" y="2405062"/>
            <a:ext cx="7147539" cy="710671"/>
          </a:xfrm>
        </p:spPr>
        <p:txBody>
          <a:bodyPr/>
          <a:lstStyle>
            <a:lvl1pPr>
              <a:defRPr sz="2100"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pic>
        <p:nvPicPr>
          <p:cNvPr id="17" name="Picture 16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8" name="Picture 17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9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41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3-column bulk content slide for long content.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4673339" cy="4419601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our for ample reading – never when using this as supporting slides for a stand-up presentation.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115732"/>
            <a:ext cx="4658525" cy="4419601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our for ample reading – never when using this as supporting slides for a stand-up presentation.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defRPr sz="2100"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807947" y="3115732"/>
            <a:ext cx="4643998" cy="4419601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our for ample reading – never when using this as supporting slides for a stand-up presentation.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6" y="2405062"/>
            <a:ext cx="4643998" cy="710671"/>
          </a:xfrm>
        </p:spPr>
        <p:txBody>
          <a:bodyPr/>
          <a:lstStyle>
            <a:lvl1pPr>
              <a:defRPr sz="2100"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pic>
        <p:nvPicPr>
          <p:cNvPr id="19" name="Picture 18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20" name="Picture 19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21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27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12882" y="5858405"/>
            <a:ext cx="4673339" cy="1697939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out for ample reading – never when using this as supporting slides for a stand-up presentation. 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0786183" y="5858405"/>
            <a:ext cx="4658525" cy="1697939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out for ample reading – never when using this as supporting slides for a stand-up presentation. 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0786182" y="5147735"/>
            <a:ext cx="4658525" cy="710671"/>
          </a:xfrm>
        </p:spPr>
        <p:txBody>
          <a:bodyPr/>
          <a:lstStyle>
            <a:lvl1pPr>
              <a:defRPr sz="2100"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807947" y="5858405"/>
            <a:ext cx="4643998" cy="1697939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out for ample reading – never when using this as supporting slides for a stand-up presentation. 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807946" y="5147735"/>
            <a:ext cx="4643998" cy="710671"/>
          </a:xfrm>
        </p:spPr>
        <p:txBody>
          <a:bodyPr/>
          <a:lstStyle>
            <a:lvl1pPr>
              <a:defRPr sz="2100"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6-point bulk content slide for long content.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4673339" cy="1697939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out for ample reading – never when using this as supporting slides for a stand-up presentation.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115732"/>
            <a:ext cx="4658525" cy="1697939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out for ample reading – never when using this as supporting slides for a stand-up presentation. 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defRPr sz="2100"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807947" y="3115732"/>
            <a:ext cx="4643998" cy="1697939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out for ample reading – never when using this as supporting slides for a stand-up presentation. 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6" y="2405062"/>
            <a:ext cx="4643998" cy="710671"/>
          </a:xfrm>
        </p:spPr>
        <p:txBody>
          <a:bodyPr/>
          <a:lstStyle>
            <a:lvl1pPr>
              <a:defRPr sz="2100"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Bulk content columns always have subtitles</a:t>
            </a:r>
          </a:p>
        </p:txBody>
      </p:sp>
      <p:pic>
        <p:nvPicPr>
          <p:cNvPr id="33" name="Picture 32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34" name="Picture 33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35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71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3860800"/>
            <a:ext cx="4673339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the figure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860800"/>
            <a:ext cx="4644000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the figure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860800"/>
            <a:ext cx="4673448" cy="3679138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the figure above.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75441"/>
            <a:ext cx="4673340" cy="1226329"/>
          </a:xfrm>
        </p:spPr>
        <p:txBody>
          <a:bodyPr anchor="b"/>
          <a:lstStyle>
            <a:lvl1pPr>
              <a:lnSpc>
                <a:spcPct val="80000"/>
              </a:lnSpc>
              <a:defRPr sz="112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##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b"/>
          <a:lstStyle>
            <a:lvl1pPr>
              <a:lnSpc>
                <a:spcPct val="80000"/>
              </a:lnSpc>
              <a:defRPr sz="112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##%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b"/>
          <a:lstStyle>
            <a:lvl1pPr>
              <a:lnSpc>
                <a:spcPct val="80000"/>
              </a:lnSpc>
              <a:defRPr sz="112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#,###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key numbers slide for short numbers.</a:t>
            </a:r>
            <a:endParaRPr lang="en-US" dirty="0"/>
          </a:p>
        </p:txBody>
      </p:sp>
      <p:pic>
        <p:nvPicPr>
          <p:cNvPr id="33" name="Picture 32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34" name="Picture 33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35" name="Slide Number Placeholder 8"/>
          <p:cNvSpPr>
            <a:spLocks noGrp="1"/>
          </p:cNvSpPr>
          <p:nvPr>
            <p:ph type="sldNum" sz="quarter" idx="24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42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Medi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3701769"/>
            <a:ext cx="4673339" cy="3838169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the figure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701769"/>
            <a:ext cx="4644000" cy="3838169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the figure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701769"/>
            <a:ext cx="4673448" cy="3838169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very brief points about one the figure above.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41575"/>
            <a:ext cx="4673340" cy="1260195"/>
          </a:xfrm>
        </p:spPr>
        <p:txBody>
          <a:bodyPr anchor="t"/>
          <a:lstStyle>
            <a:lvl1pPr>
              <a:lnSpc>
                <a:spcPct val="80000"/>
              </a:lnSpc>
              <a:defRPr sz="72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$##,###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t"/>
          <a:lstStyle>
            <a:lvl1pPr>
              <a:lnSpc>
                <a:spcPct val="80000"/>
              </a:lnSpc>
              <a:defRPr sz="72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#,####%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t"/>
          <a:lstStyle>
            <a:lvl1pPr>
              <a:lnSpc>
                <a:spcPct val="80000"/>
              </a:lnSpc>
              <a:defRPr sz="72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#,###,####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key numbers slide for long numbers.</a:t>
            </a:r>
            <a:endParaRPr lang="en-US" dirty="0"/>
          </a:p>
        </p:txBody>
      </p:sp>
      <p:pic>
        <p:nvPicPr>
          <p:cNvPr id="15" name="Picture 14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6" name="Picture 15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7" name="Slide Number Placeholder 8"/>
          <p:cNvSpPr>
            <a:spLocks noGrp="1"/>
          </p:cNvSpPr>
          <p:nvPr>
            <p:ph type="sldNum" sz="quarter" idx="24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60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woosh-85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5978"/>
            <a:ext cx="16257588" cy="1739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2059516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4083762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400" baseline="0">
                <a:solidFill>
                  <a:srgbClr val="A6C8BC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10" name="Picture 9" descr="ac-icon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893" y="689942"/>
            <a:ext cx="965199" cy="711200"/>
          </a:xfrm>
          <a:prstGeom prst="rect">
            <a:avLst/>
          </a:prstGeom>
        </p:spPr>
      </p:pic>
      <p:sp>
        <p:nvSpPr>
          <p:cNvPr id="15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rgbClr val="96B7A6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8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4538133"/>
            <a:ext cx="4673339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4538133"/>
            <a:ext cx="4644000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4538133"/>
            <a:ext cx="4673448" cy="300180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This is a key point slide with icons to illustrate points.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728135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173631" y="2900693"/>
            <a:ext cx="864783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5723280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168776" y="2900693"/>
            <a:ext cx="864782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10701518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1147405" y="2900693"/>
            <a:ext cx="864000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Picture 17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9" name="Picture 18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20" name="Slide Number Placeholder 8"/>
          <p:cNvSpPr>
            <a:spLocks noGrp="1"/>
          </p:cNvSpPr>
          <p:nvPr>
            <p:ph type="sldNum" sz="quarter" idx="2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31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woosh-85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3845"/>
            <a:ext cx="16257588" cy="1739093"/>
          </a:xfrm>
          <a:prstGeom prst="rect">
            <a:avLst/>
          </a:prstGeom>
        </p:spPr>
      </p:pic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3287077" y="829734"/>
            <a:ext cx="9683434" cy="75014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this icon to insert a video</a:t>
            </a:r>
          </a:p>
        </p:txBody>
      </p:sp>
    </p:spTree>
    <p:extLst>
      <p:ext uri="{BB962C8B-B14F-4D97-AF65-F5344CB8AC3E}">
        <p14:creationId xmlns:p14="http://schemas.microsoft.com/office/powerpoint/2010/main" val="1880309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woosh-85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3845"/>
            <a:ext cx="16257588" cy="173909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805366" y="838200"/>
            <a:ext cx="14646856" cy="746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800" baseline="0">
                <a:solidFill>
                  <a:srgbClr val="599A83"/>
                </a:solidFill>
              </a:defRPr>
            </a:lvl1pPr>
          </a:lstStyle>
          <a:p>
            <a:r>
              <a:rPr lang="en-CA" dirty="0"/>
              <a:t>Enter an impressive statistic or fact. e.g. 98% of Algonquin students have been hired immediately after graduation.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/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70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woosh-85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3845"/>
            <a:ext cx="16257588" cy="173909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800" baseline="0">
                <a:solidFill>
                  <a:srgbClr val="A6C8BC"/>
                </a:solidFill>
              </a:defRPr>
            </a:lvl1pPr>
          </a:lstStyle>
          <a:p>
            <a:r>
              <a:rPr lang="en-CA" dirty="0"/>
              <a:t>Enter an impressive statistic or fact. e.g. 98% of Algonquin students have been hired immediately after graduation.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235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mpus-scap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5700"/>
            <a:ext cx="16256000" cy="41783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800" baseline="0">
                <a:solidFill>
                  <a:srgbClr val="A6C8BC"/>
                </a:solidFill>
              </a:defRPr>
            </a:lvl1pPr>
          </a:lstStyle>
          <a:p>
            <a:r>
              <a:rPr lang="en-CA" dirty="0"/>
              <a:t>Enter an impressive statistic or fact. e.g. We raised $1,000,000 this year. Highlight a number by making it bold and white.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-scap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5700"/>
            <a:ext cx="16256000" cy="41783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800" baseline="0">
                <a:solidFill>
                  <a:srgbClr val="599A83"/>
                </a:solidFill>
              </a:defRPr>
            </a:lvl1pPr>
          </a:lstStyle>
          <a:p>
            <a:r>
              <a:rPr lang="en-CA" dirty="0"/>
              <a:t>Enter an impressive statistic or fact. e.g. We raised $1,000,000 this year. Highlight a number by making it bold and 100% green.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127735" cy="4571404"/>
          </a:xfr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baseline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this icon to insert a background photo, the resize this box so it covers the whole screen. Make sure it’s good quality.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980794" y="2552251"/>
            <a:ext cx="10296000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11200">
                <a:solidFill>
                  <a:srgbClr val="599A83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01893" y="3012628"/>
            <a:ext cx="9653802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rgbClr val="00673E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301893" y="5643918"/>
            <a:ext cx="9653802" cy="388804"/>
          </a:xfrm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04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7484182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A slide with a right-aligned image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18825" y="6267279"/>
            <a:ext cx="4978238" cy="1268053"/>
          </a:xfrm>
        </p:spPr>
        <p:txBody>
          <a:bodyPr anchor="b"/>
          <a:lstStyle>
            <a:lvl1pPr>
              <a:defRPr sz="21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An optional annotation or extra information text box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346896" y="853030"/>
            <a:ext cx="6910691" cy="668230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this icon to insert a photo.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6896" y="5489054"/>
            <a:ext cx="5029037" cy="778226"/>
          </a:xfrm>
          <a:solidFill>
            <a:srgbClr val="43B02A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pic>
        <p:nvPicPr>
          <p:cNvPr id="15" name="Picture 14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6" name="Picture 15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7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4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992382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92381" y="768365"/>
            <a:ext cx="7484182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A slide with a left-aligned image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992381" y="6267279"/>
            <a:ext cx="4978238" cy="1268053"/>
          </a:xfrm>
        </p:spPr>
        <p:txBody>
          <a:bodyPr anchor="b"/>
          <a:lstStyle>
            <a:lvl1pPr>
              <a:defRPr sz="21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An optional annotation or extra information text box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853030"/>
            <a:ext cx="6910691" cy="668230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this icon to insert a photo.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5489054"/>
            <a:ext cx="5029037" cy="778226"/>
          </a:xfrm>
          <a:solidFill>
            <a:srgbClr val="43B02A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pic>
        <p:nvPicPr>
          <p:cNvPr id="16" name="Picture 15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7" name="Picture 16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8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45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86" y="0"/>
            <a:ext cx="16256402" cy="9144000"/>
          </a:xfrm>
        </p:spPr>
        <p:txBody>
          <a:bodyPr/>
          <a:lstStyle>
            <a:lvl1pPr marL="0" indent="0">
              <a:buNone/>
              <a:defRPr sz="4000" baseline="0"/>
            </a:lvl1pPr>
            <a:lvl2pPr marL="781583" indent="0">
              <a:buNone/>
              <a:defRPr sz="4800"/>
            </a:lvl2pPr>
            <a:lvl3pPr marL="1563167" indent="0">
              <a:buNone/>
              <a:defRPr sz="4100"/>
            </a:lvl3pPr>
            <a:lvl4pPr marL="2344750" indent="0">
              <a:buNone/>
              <a:defRPr sz="3400"/>
            </a:lvl4pPr>
            <a:lvl5pPr marL="3126334" indent="0">
              <a:buNone/>
              <a:defRPr sz="3400"/>
            </a:lvl5pPr>
            <a:lvl6pPr marL="3907917" indent="0">
              <a:buNone/>
              <a:defRPr sz="3400"/>
            </a:lvl6pPr>
            <a:lvl7pPr marL="4689500" indent="0">
              <a:buNone/>
              <a:defRPr sz="3400"/>
            </a:lvl7pPr>
            <a:lvl8pPr marL="5471084" indent="0">
              <a:buNone/>
              <a:defRPr sz="3400"/>
            </a:lvl8pPr>
            <a:lvl9pPr marL="6252667" indent="0">
              <a:buNone/>
              <a:defRPr sz="3400"/>
            </a:lvl9pPr>
          </a:lstStyle>
          <a:p>
            <a:r>
              <a:rPr lang="en-US" dirty="0"/>
              <a:t>Click on this icon to insert a photo.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6313857"/>
            <a:ext cx="7958408" cy="759384"/>
          </a:xfrm>
          <a:solidFill>
            <a:srgbClr val="43B02A"/>
          </a:solidFill>
          <a:ln>
            <a:noFill/>
          </a:ln>
        </p:spPr>
        <p:txBody>
          <a:bodyPr wrap="square" lIns="252000" tIns="180000" rIns="252000" bIns="252000" anchor="ctr">
            <a:spAutoFit/>
          </a:bodyPr>
          <a:lstStyle>
            <a:lvl1pPr>
              <a:lnSpc>
                <a:spcPct val="10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8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Auth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3335758" y="2404534"/>
            <a:ext cx="4633424" cy="4303580"/>
          </a:xfrm>
        </p:spPr>
        <p:txBody>
          <a:bodyPr/>
          <a:lstStyle/>
          <a:p>
            <a:r>
              <a:rPr lang="en-US" dirty="0"/>
              <a:t>Author Photo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297063" y="3115733"/>
            <a:ext cx="4673448" cy="2881182"/>
          </a:xfrm>
        </p:spPr>
        <p:txBody>
          <a:bodyPr anchor="ctr"/>
          <a:lstStyle/>
          <a:p>
            <a:pPr lvl="0"/>
            <a:r>
              <a:rPr lang="en-CA" dirty="0"/>
              <a:t>Author description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About the Author (1 author)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296275" y="2405062"/>
            <a:ext cx="4673600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8296275" y="5997575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Author email</a:t>
            </a:r>
          </a:p>
        </p:txBody>
      </p:sp>
    </p:spTree>
    <p:extLst>
      <p:ext uri="{BB962C8B-B14F-4D97-AF65-F5344CB8AC3E}">
        <p14:creationId xmlns:p14="http://schemas.microsoft.com/office/powerpoint/2010/main" val="1698127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woosh-85.eps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3845"/>
            <a:ext cx="16257588" cy="173909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332918" y="829734"/>
            <a:ext cx="7111897" cy="6696000"/>
          </a:xfrm>
        </p:spPr>
        <p:txBody>
          <a:bodyPr/>
          <a:lstStyle/>
          <a:p>
            <a:r>
              <a:rPr lang="en-US" dirty="0"/>
              <a:t>Click on this icon to insert a photo.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29734"/>
            <a:ext cx="7145633" cy="6696000"/>
          </a:xfrm>
        </p:spPr>
        <p:txBody>
          <a:bodyPr/>
          <a:lstStyle/>
          <a:p>
            <a:r>
              <a:rPr lang="en-US" dirty="0"/>
              <a:t>Click on this icon to insert a photo.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29707" y="5498998"/>
            <a:ext cx="4673447" cy="778226"/>
          </a:xfrm>
          <a:solidFill>
            <a:srgbClr val="43B02A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332919" y="5498998"/>
            <a:ext cx="4654526" cy="778226"/>
          </a:xfrm>
          <a:solidFill>
            <a:srgbClr val="43B02A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pic>
        <p:nvPicPr>
          <p:cNvPr id="16" name="Picture 15" descr="green-ba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7" name="Picture 16" descr="ac-icon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8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6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woosh-85.eps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4193"/>
            <a:ext cx="16257588" cy="1739093"/>
          </a:xfrm>
          <a:prstGeom prst="rect">
            <a:avLst/>
          </a:prstGeom>
        </p:spPr>
      </p:pic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29734"/>
            <a:ext cx="11598955" cy="6696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this icon to insert a photo.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29707" y="5498998"/>
            <a:ext cx="4673447" cy="778226"/>
          </a:xfrm>
          <a:solidFill>
            <a:srgbClr val="43B02A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3104841" y="735011"/>
            <a:ext cx="2339868" cy="6800322"/>
          </a:xfrm>
        </p:spPr>
        <p:txBody>
          <a:bodyPr/>
          <a:lstStyle>
            <a:lvl1pPr>
              <a:spcBef>
                <a:spcPts val="1700"/>
              </a:spcBef>
              <a:defRPr sz="21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An optional annotation or extra information text box</a:t>
            </a:r>
            <a:endParaRPr lang="en-US" dirty="0"/>
          </a:p>
        </p:txBody>
      </p:sp>
      <p:pic>
        <p:nvPicPr>
          <p:cNvPr id="19" name="Picture 18" descr="green-ba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20" name="Picture 19" descr="ac-icon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21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20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+ Title and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woosh-85.eps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4193"/>
            <a:ext cx="16257588" cy="1739093"/>
          </a:xfrm>
          <a:prstGeom prst="rect">
            <a:avLst/>
          </a:prstGeom>
        </p:spPr>
      </p:pic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8" y="2404534"/>
            <a:ext cx="9459088" cy="5121200"/>
          </a:xfrm>
        </p:spPr>
        <p:txBody>
          <a:bodyPr/>
          <a:lstStyle/>
          <a:p>
            <a:r>
              <a:rPr lang="en-US" dirty="0"/>
              <a:t>Click on this icon to insert a graphic.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graphic slide with a title and optional annotation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3104841" y="735011"/>
            <a:ext cx="2339868" cy="6800322"/>
          </a:xfrm>
        </p:spPr>
        <p:txBody>
          <a:bodyPr/>
          <a:lstStyle>
            <a:lvl1pPr>
              <a:spcBef>
                <a:spcPts val="1700"/>
              </a:spcBef>
              <a:defRPr sz="21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An optional annotation or extra information text box</a:t>
            </a:r>
            <a:endParaRPr lang="en-US" dirty="0"/>
          </a:p>
        </p:txBody>
      </p:sp>
      <p:pic>
        <p:nvPicPr>
          <p:cNvPr id="24" name="Picture 23" descr="green-ba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25" name="Picture 24" descr="ac-icon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26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8" name="Picture 7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3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chart or table slide with optional annotation</a:t>
            </a:r>
            <a:endParaRPr lang="en-US" dirty="0"/>
          </a:p>
        </p:txBody>
      </p:sp>
      <p:sp>
        <p:nvSpPr>
          <p:cNvPr id="17" name="Table Placeholder 3"/>
          <p:cNvSpPr>
            <a:spLocks noGrp="1"/>
          </p:cNvSpPr>
          <p:nvPr>
            <p:ph type="tbl" sz="quarter" idx="20" hasCustomPrompt="1"/>
          </p:nvPr>
        </p:nvSpPr>
        <p:spPr>
          <a:xfrm>
            <a:off x="812800" y="2405063"/>
            <a:ext cx="9475788" cy="51212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table or chart.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3104841" y="735011"/>
            <a:ext cx="2339868" cy="6800322"/>
          </a:xfrm>
        </p:spPr>
        <p:txBody>
          <a:bodyPr/>
          <a:lstStyle>
            <a:lvl1pPr>
              <a:spcBef>
                <a:spcPts val="1700"/>
              </a:spcBef>
              <a:defRPr sz="21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An optional annotation or extra information text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2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8421" y="3117806"/>
            <a:ext cx="10360746" cy="261217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800" baseline="0">
                <a:solidFill>
                  <a:schemeClr val="accent5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Questions? Put your contact prompt message and your email here.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20943" y="2082794"/>
            <a:ext cx="9615704" cy="1018079"/>
          </a:xfrm>
        </p:spPr>
        <p:txBody>
          <a:bodyPr anchor="b"/>
          <a:lstStyle>
            <a:lvl1pPr algn="ctr">
              <a:defRPr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Thank you message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320941" y="6017839"/>
            <a:ext cx="9615706" cy="462413"/>
          </a:xfrm>
        </p:spPr>
        <p:txBody>
          <a:bodyPr anchor="t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 err="1"/>
              <a:t>www.algonquincollege.com</a:t>
            </a:r>
            <a:r>
              <a:rPr lang="en-CA" dirty="0"/>
              <a:t>/</a:t>
            </a:r>
            <a:r>
              <a:rPr lang="en-CA" dirty="0" err="1"/>
              <a:t>relevantURL</a:t>
            </a:r>
            <a:endParaRPr lang="en-US" dirty="0"/>
          </a:p>
        </p:txBody>
      </p:sp>
      <p:pic>
        <p:nvPicPr>
          <p:cNvPr id="13" name="Picture 12" descr="ac-icon-green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83" y="828547"/>
            <a:ext cx="635142" cy="467999"/>
          </a:xfrm>
          <a:prstGeom prst="rect">
            <a:avLst/>
          </a:prstGeom>
        </p:spPr>
      </p:pic>
      <p:pic>
        <p:nvPicPr>
          <p:cNvPr id="14" name="Picture 13" descr="curtain-100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5826"/>
            <a:ext cx="16257588" cy="17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83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36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Auth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29814" y="2405062"/>
            <a:ext cx="2167288" cy="2013003"/>
          </a:xfrm>
        </p:spPr>
        <p:txBody>
          <a:bodyPr/>
          <a:lstStyle/>
          <a:p>
            <a:r>
              <a:rPr lang="en-US" dirty="0"/>
              <a:t>Author Photo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318933" y="3115733"/>
            <a:ext cx="4673448" cy="2387600"/>
          </a:xfrm>
        </p:spPr>
        <p:txBody>
          <a:bodyPr anchor="t"/>
          <a:lstStyle/>
          <a:p>
            <a:pPr lvl="0"/>
            <a:r>
              <a:rPr lang="en-CA" dirty="0"/>
              <a:t>Author description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About the Author (2 authors)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318145" y="2405062"/>
            <a:ext cx="4673600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Author 1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318145" y="5503333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Author email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297171" y="2405062"/>
            <a:ext cx="2167288" cy="2013003"/>
          </a:xfrm>
        </p:spPr>
        <p:txBody>
          <a:bodyPr/>
          <a:lstStyle/>
          <a:p>
            <a:r>
              <a:rPr lang="en-US" dirty="0"/>
              <a:t>Author Photo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0786290" y="3115733"/>
            <a:ext cx="4673448" cy="2387600"/>
          </a:xfrm>
        </p:spPr>
        <p:txBody>
          <a:bodyPr anchor="t"/>
          <a:lstStyle/>
          <a:p>
            <a:pPr lvl="0"/>
            <a:r>
              <a:rPr lang="en-CA" dirty="0"/>
              <a:t>Author description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5502" y="2405062"/>
            <a:ext cx="4673600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Author 2 Name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0785502" y="5503333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Author email</a:t>
            </a:r>
          </a:p>
        </p:txBody>
      </p:sp>
      <p:pic>
        <p:nvPicPr>
          <p:cNvPr id="15" name="Picture 14" descr="curtain-100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5826"/>
            <a:ext cx="16257588" cy="17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9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1-column key point text slide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3104841" y="735011"/>
            <a:ext cx="2339868" cy="6800322"/>
          </a:xfrm>
        </p:spPr>
        <p:txBody>
          <a:bodyPr/>
          <a:lstStyle>
            <a:lvl1pPr>
              <a:spcBef>
                <a:spcPts val="1700"/>
              </a:spcBef>
              <a:defRPr sz="2100">
                <a:solidFill>
                  <a:srgbClr val="589278"/>
                </a:solidFill>
              </a:defRPr>
            </a:lvl1pPr>
          </a:lstStyle>
          <a:p>
            <a:pPr lvl="0"/>
            <a:r>
              <a:rPr lang="en-CA" dirty="0"/>
              <a:t>An optional annotation or extra information text box</a:t>
            </a:r>
            <a:endParaRPr lang="en-US" dirty="0"/>
          </a:p>
        </p:txBody>
      </p:sp>
      <p:pic>
        <p:nvPicPr>
          <p:cNvPr id="14" name="Picture 13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5" name="Picture 14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6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3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A basic 1-column key point slide with no title. 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3104841" y="735011"/>
            <a:ext cx="2339868" cy="6800322"/>
          </a:xfrm>
        </p:spPr>
        <p:txBody>
          <a:bodyPr/>
          <a:lstStyle>
            <a:lvl1pPr>
              <a:spcBef>
                <a:spcPts val="1700"/>
              </a:spcBef>
              <a:defRPr sz="2100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An optional annotation or extra information text box</a:t>
            </a:r>
            <a:endParaRPr lang="en-US" dirty="0"/>
          </a:p>
        </p:txBody>
      </p:sp>
      <p:pic>
        <p:nvPicPr>
          <p:cNvPr id="13" name="Picture 12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4" name="Picture 13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5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6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2-column key point slide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162458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2404534"/>
            <a:ext cx="7147539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17" name="Picture 16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8" name="Picture 17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9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basic 2-column key point text slide with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7162458" cy="4419601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3115732"/>
            <a:ext cx="7147539" cy="4419602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7162458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297170" y="2405062"/>
            <a:ext cx="7147539" cy="710671"/>
          </a:xfrm>
        </p:spPr>
        <p:txBody>
          <a:bodyPr/>
          <a:lstStyle>
            <a:lvl1pPr>
              <a:defRPr b="1">
                <a:solidFill>
                  <a:srgbClr val="599A83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12" name="Picture 11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3" name="Picture 12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5" name="Slide Number Placeholder 8"/>
          <p:cNvSpPr>
            <a:spLocks noGrp="1"/>
          </p:cNvSpPr>
          <p:nvPr>
            <p:ph type="sldNum" sz="quarter" idx="20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2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defRPr sz="4800" b="1" baseline="0">
                <a:solidFill>
                  <a:srgbClr val="00673E"/>
                </a:solidFill>
              </a:defRPr>
            </a:lvl1pPr>
          </a:lstStyle>
          <a:p>
            <a:r>
              <a:rPr lang="en-CA" dirty="0"/>
              <a:t>This is a 3-column key point slide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>
                <a:solidFill>
                  <a:srgbClr val="599A83"/>
                </a:solidFill>
              </a:defRPr>
            </a:lvl4pPr>
          </a:lstStyle>
          <a:p>
            <a:pPr lvl="0"/>
            <a:r>
              <a:rPr lang="en-CA" dirty="0"/>
              <a:t>Click to edit content. Keep in minimal on key point slides. Bullets are available for hierarchy.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11" name="Picture 10" descr="green-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pic>
        <p:nvPicPr>
          <p:cNvPr id="12" name="Picture 11" descr="ac-ico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717" y="8595468"/>
            <a:ext cx="394669" cy="290809"/>
          </a:xfrm>
          <a:prstGeom prst="rect">
            <a:avLst/>
          </a:prstGeom>
        </p:spPr>
      </p:pic>
      <p:sp>
        <p:nvSpPr>
          <p:cNvPr id="13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199082" y="8497455"/>
            <a:ext cx="529132" cy="48683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2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80" y="666518"/>
            <a:ext cx="14631829" cy="146708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80" y="2133600"/>
            <a:ext cx="14631829" cy="520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First level</a:t>
            </a:r>
          </a:p>
          <a:p>
            <a:pPr lvl="2"/>
            <a:r>
              <a:rPr lang="en-CA" dirty="0"/>
              <a:t>Second level</a:t>
            </a:r>
          </a:p>
          <a:p>
            <a:pPr lvl="0"/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80" y="8475135"/>
            <a:ext cx="1180185" cy="48683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4084-422A-4246-8522-ECCBA4948A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8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9" r:id="rId3"/>
    <p:sldLayoutId id="2147483686" r:id="rId4"/>
    <p:sldLayoutId id="2147483650" r:id="rId5"/>
    <p:sldLayoutId id="2147483693" r:id="rId6"/>
    <p:sldLayoutId id="2147483685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4" r:id="rId14"/>
    <p:sldLayoutId id="2147483695" r:id="rId15"/>
    <p:sldLayoutId id="2147483696" r:id="rId16"/>
    <p:sldLayoutId id="2147483697" r:id="rId17"/>
    <p:sldLayoutId id="2147483677" r:id="rId18"/>
    <p:sldLayoutId id="2147483698" r:id="rId19"/>
    <p:sldLayoutId id="2147483699" r:id="rId20"/>
    <p:sldLayoutId id="2147483682" r:id="rId21"/>
    <p:sldLayoutId id="2147483654" r:id="rId22"/>
    <p:sldLayoutId id="2147483662" r:id="rId23"/>
    <p:sldLayoutId id="2147483683" r:id="rId24"/>
    <p:sldLayoutId id="2147483684" r:id="rId25"/>
    <p:sldLayoutId id="2147483664" r:id="rId26"/>
    <p:sldLayoutId id="2147483700" r:id="rId27"/>
    <p:sldLayoutId id="2147483701" r:id="rId28"/>
    <p:sldLayoutId id="2147483657" r:id="rId29"/>
    <p:sldLayoutId id="2147483674" r:id="rId30"/>
    <p:sldLayoutId id="2147483675" r:id="rId31"/>
    <p:sldLayoutId id="2147483681" r:id="rId32"/>
    <p:sldLayoutId id="2147483667" r:id="rId33"/>
    <p:sldLayoutId id="2147483680" r:id="rId34"/>
    <p:sldLayoutId id="2147483702" r:id="rId35"/>
  </p:sldLayoutIdLst>
  <p:hf hdr="0" ftr="0" dt="0"/>
  <p:txStyles>
    <p:titleStyle>
      <a:lvl1pPr algn="l" defTabSz="781583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FontTx/>
        <a:buNone/>
        <a:defRPr sz="32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1270073" indent="-48849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75000"/>
        <a:buFont typeface="Arial"/>
        <a:buChar char="•"/>
        <a:defRPr sz="32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2020367" indent="-45720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60000"/>
        <a:buFont typeface="Wingdings" charset="2"/>
        <a:buChar char="§"/>
        <a:defRPr sz="3200" kern="1200" baseline="0">
          <a:solidFill>
            <a:schemeClr val="accent5"/>
          </a:solidFill>
          <a:latin typeface="+mn-lt"/>
          <a:ea typeface="+mn-ea"/>
          <a:cs typeface="+mn-cs"/>
        </a:defRPr>
      </a:lvl3pPr>
      <a:lvl4pPr marL="2735542" indent="-390792" algn="l" defTabSz="781583" rtl="0" eaLnBrk="1" latinLnBrk="0" hangingPunct="1">
        <a:lnSpc>
          <a:spcPct val="120000"/>
        </a:lnSpc>
        <a:spcBef>
          <a:spcPct val="20000"/>
        </a:spcBef>
        <a:buClr>
          <a:schemeClr val="accent2"/>
        </a:buClr>
        <a:buSzPct val="90000"/>
        <a:buFont typeface="Arial"/>
        <a:buChar char="–"/>
        <a:defRPr sz="2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3517125" indent="-390792" algn="l" defTabSz="781583" rtl="0" eaLnBrk="1" latinLnBrk="0" hangingPunct="1">
        <a:spcBef>
          <a:spcPct val="20000"/>
        </a:spcBef>
        <a:buFont typeface="Arial"/>
        <a:buChar char="»"/>
        <a:defRPr sz="34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4298709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80292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61876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643459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1583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316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4475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26334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0791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68950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71084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5266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ghasemf@algonquinlive.com" TargetMode="Externa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25600" y="768365"/>
            <a:ext cx="11988799" cy="133597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8000" dirty="0"/>
              <a:t>Do you get this?</a:t>
            </a:r>
            <a:br>
              <a:rPr lang="en-CA" sz="8000" dirty="0"/>
            </a:br>
            <a:r>
              <a:rPr lang="en-CA" sz="5400" dirty="0"/>
              <a:t>(You will)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392" y="640083"/>
            <a:ext cx="5323075" cy="7279417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40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5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How to email a question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856" lvl="1" indent="-285750">
              <a:buFont typeface="Arial" charset="0"/>
              <a:buChar char="•"/>
            </a:pPr>
            <a:r>
              <a:rPr lang="en-US" dirty="0"/>
              <a:t>Set up an email signature!</a:t>
            </a:r>
            <a:br>
              <a:rPr lang="en-US" dirty="0"/>
            </a:br>
            <a:r>
              <a:rPr lang="en-US" sz="2800" dirty="0"/>
              <a:t>(Part of your Week One Tasks)</a:t>
            </a:r>
          </a:p>
          <a:p>
            <a:pPr marL="449856" lvl="1" indent="-285750">
              <a:buFont typeface="Arial" charset="0"/>
              <a:buChar char="•"/>
            </a:pPr>
            <a:endParaRPr lang="en-US" dirty="0"/>
          </a:p>
          <a:p>
            <a:pPr marL="449856" lvl="1" indent="-285750">
              <a:buFont typeface="Arial" charset="0"/>
              <a:buChar char="•"/>
            </a:pPr>
            <a:r>
              <a:rPr lang="en-US" dirty="0"/>
              <a:t>It should look similar to this:</a:t>
            </a:r>
          </a:p>
          <a:p>
            <a:pPr marL="449856" lvl="1" indent="-285750">
              <a:buFont typeface="Arial" charset="0"/>
              <a:buChar char="•"/>
            </a:pPr>
            <a:endParaRPr lang="en-US" dirty="0"/>
          </a:p>
          <a:p>
            <a:r>
              <a:rPr lang="en-US" sz="2000" b="1" i="1" dirty="0"/>
              <a:t>	</a:t>
            </a:r>
            <a:r>
              <a:rPr lang="en-US" sz="2000" b="1" i="1" dirty="0" err="1">
                <a:solidFill>
                  <a:srgbClr val="0070C0"/>
                </a:solidFill>
              </a:rPr>
              <a:t>Jeje</a:t>
            </a:r>
            <a:r>
              <a:rPr lang="en-US" sz="2000" b="1" i="1" dirty="0">
                <a:solidFill>
                  <a:srgbClr val="0070C0"/>
                </a:solidFill>
              </a:rPr>
              <a:t> Jap </a:t>
            </a:r>
            <a:r>
              <a:rPr lang="en-US" sz="2000" i="1" dirty="0">
                <a:solidFill>
                  <a:srgbClr val="0070C0"/>
                </a:solidFill>
              </a:rPr>
              <a:t>(japj</a:t>
            </a:r>
            <a:r>
              <a:rPr lang="en-US" sz="2000" i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@algonquinlive.com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	(She/her) </a:t>
            </a:r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*Optional 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	Computers Systems Technician – Level 1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	Student Number: 020 123 456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70C0"/>
                </a:solidFill>
              </a:rPr>
              <a:t>CST8182-010, 012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70C0"/>
                </a:solidFill>
              </a:rPr>
              <a:t>CST8207-010, 011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70C0"/>
                </a:solidFill>
              </a:rPr>
              <a:t>CST8202-010, 013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70C0"/>
                </a:solidFill>
              </a:rPr>
              <a:t>MAT8002-020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/>
              <a:t>ENL1813-017</a:t>
            </a:r>
          </a:p>
          <a:p>
            <a:pPr marL="1200150" lvl="2" indent="-285750">
              <a:buFont typeface="Arial" charset="0"/>
              <a:buChar char="•"/>
            </a:pP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0921973" y="7220547"/>
            <a:ext cx="5113893" cy="1025987"/>
          </a:xfrm>
        </p:spPr>
        <p:txBody>
          <a:bodyPr/>
          <a:lstStyle/>
          <a:p>
            <a:r>
              <a:rPr lang="en-US" dirty="0"/>
              <a:t>Good questions get good answers!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57210-9522-13D5-C7DE-207BFBD1B411}"/>
              </a:ext>
            </a:extLst>
          </p:cNvPr>
          <p:cNvSpPr txBox="1"/>
          <p:nvPr/>
        </p:nvSpPr>
        <p:spPr>
          <a:xfrm rot="21250669">
            <a:off x="7359445" y="6093220"/>
            <a:ext cx="3746089" cy="13849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Shows all of your courses and section numbers.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99E5F4-5471-42B3-AC78-C4F0621BDBCB}"/>
              </a:ext>
            </a:extLst>
          </p:cNvPr>
          <p:cNvCxnSpPr>
            <a:stCxn id="2" idx="1"/>
          </p:cNvCxnSpPr>
          <p:nvPr/>
        </p:nvCxnSpPr>
        <p:spPr>
          <a:xfrm flipH="1">
            <a:off x="5604387" y="6975722"/>
            <a:ext cx="1764720" cy="6394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99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5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How to email a question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856" lvl="1" indent="-285750">
              <a:buFont typeface="Arial" charset="0"/>
              <a:buChar char="•"/>
            </a:pPr>
            <a:r>
              <a:rPr lang="en-US" b="1" dirty="0"/>
              <a:t>Use a subject that is relevant</a:t>
            </a:r>
            <a:r>
              <a:rPr lang="en-US" dirty="0"/>
              <a:t> &amp; limit the email to the subject.</a:t>
            </a:r>
          </a:p>
          <a:p>
            <a:pPr marL="449856" lvl="1" indent="-285750">
              <a:buFont typeface="Arial" charset="0"/>
              <a:buChar char="•"/>
            </a:pPr>
            <a:endParaRPr lang="en-US" dirty="0"/>
          </a:p>
          <a:p>
            <a:pPr marL="449856" lvl="1" indent="-285750">
              <a:buFont typeface="Arial" charset="0"/>
              <a:buChar char="•"/>
            </a:pPr>
            <a:r>
              <a:rPr lang="en-US" b="1" dirty="0"/>
              <a:t>Separate and number your questions</a:t>
            </a:r>
            <a:r>
              <a:rPr lang="en-US" dirty="0"/>
              <a:t>. (If there is more than 1 topic)</a:t>
            </a:r>
          </a:p>
          <a:p>
            <a:pPr marL="449856" lvl="1" indent="-285750">
              <a:buFont typeface="Arial" charset="0"/>
              <a:buChar char="•"/>
            </a:pPr>
            <a:endParaRPr lang="en-US" dirty="0"/>
          </a:p>
          <a:p>
            <a:pPr marL="449856" lvl="1" indent="-285750">
              <a:buFont typeface="Arial" charset="0"/>
              <a:buChar char="•"/>
            </a:pPr>
            <a:r>
              <a:rPr lang="en-US" dirty="0"/>
              <a:t>Describe the attachments. (Don’t send empty emails)</a:t>
            </a:r>
          </a:p>
          <a:p>
            <a:pPr marL="449856" lvl="1" indent="-285750">
              <a:buFont typeface="Arial" charset="0"/>
              <a:buChar char="•"/>
            </a:pPr>
            <a:endParaRPr lang="en-US" dirty="0"/>
          </a:p>
          <a:p>
            <a:pPr marL="449856" lvl="1" indent="-285750">
              <a:buFont typeface="Arial" charset="0"/>
              <a:buChar char="•"/>
            </a:pPr>
            <a:r>
              <a:rPr lang="en-US" dirty="0"/>
              <a:t>Keep the original text in your replies.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0921973" y="7220547"/>
            <a:ext cx="5113893" cy="1025987"/>
          </a:xfrm>
        </p:spPr>
        <p:txBody>
          <a:bodyPr/>
          <a:lstStyle/>
          <a:p>
            <a:r>
              <a:rPr lang="en-US" dirty="0"/>
              <a:t>Good questions get good answers!</a:t>
            </a:r>
          </a:p>
        </p:txBody>
      </p:sp>
    </p:spTree>
    <p:extLst>
      <p:ext uri="{BB962C8B-B14F-4D97-AF65-F5344CB8AC3E}">
        <p14:creationId xmlns:p14="http://schemas.microsoft.com/office/powerpoint/2010/main" val="187339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5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How to email a question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856" lvl="1" indent="-285750">
              <a:buFont typeface="Arial" charset="0"/>
              <a:buChar char="•"/>
            </a:pPr>
            <a:r>
              <a:rPr lang="en-US" dirty="0"/>
              <a:t>Don’t use a reply to ask a question that isn’t relevant to the original email (See the 1st point)</a:t>
            </a:r>
          </a:p>
          <a:p>
            <a:pPr marL="449856" lvl="1" indent="-285750">
              <a:buFont typeface="Arial" charset="0"/>
              <a:buChar char="•"/>
            </a:pPr>
            <a:endParaRPr lang="en-US" dirty="0"/>
          </a:p>
          <a:p>
            <a:pPr marL="449856" lvl="1" indent="-285750">
              <a:buFont typeface="Arial" charset="0"/>
              <a:buChar char="•"/>
            </a:pPr>
            <a:r>
              <a:rPr lang="en-US" dirty="0"/>
              <a:t>For example, Fariba sends an email with the subject “</a:t>
            </a:r>
            <a:r>
              <a:rPr lang="en-US" i="1" dirty="0"/>
              <a:t>Lab 1 reminder</a:t>
            </a:r>
            <a:r>
              <a:rPr lang="en-US" dirty="0"/>
              <a:t>.” Replies to this email should only be about the Lab 1 reminder.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0921973" y="7220547"/>
            <a:ext cx="5113893" cy="1025987"/>
          </a:xfrm>
        </p:spPr>
        <p:txBody>
          <a:bodyPr/>
          <a:lstStyle/>
          <a:p>
            <a:r>
              <a:rPr lang="en-US" dirty="0"/>
              <a:t>Good questions get good answers!</a:t>
            </a:r>
          </a:p>
        </p:txBody>
      </p:sp>
    </p:spTree>
    <p:extLst>
      <p:ext uri="{BB962C8B-B14F-4D97-AF65-F5344CB8AC3E}">
        <p14:creationId xmlns:p14="http://schemas.microsoft.com/office/powerpoint/2010/main" val="45501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5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How to email a question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856" lvl="1" indent="-28575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ALWAYS</a:t>
            </a:r>
            <a:r>
              <a:rPr lang="en-US" dirty="0"/>
              <a:t> include screenshots and any files that you're working on.</a:t>
            </a:r>
            <a:br>
              <a:rPr lang="en-US" dirty="0"/>
            </a:br>
            <a:r>
              <a:rPr lang="en-US" dirty="0"/>
              <a:t>(What you think is obvious might not be.)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indent="-812873">
              <a:buFont typeface="Arial" charset="0"/>
              <a:buChar char="•"/>
            </a:pPr>
            <a:r>
              <a:rPr lang="en-US" dirty="0"/>
              <a:t>Be specific: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/>
              <a:t>“I’m stuck on step 3.2 of lab 2. I don’t understand what you mean by ______. I understand it as _______.”</a:t>
            </a:r>
            <a:br>
              <a:rPr lang="en-US" dirty="0"/>
            </a:br>
            <a:endParaRPr lang="en-US" dirty="0"/>
          </a:p>
          <a:p>
            <a:pPr indent="-812873">
              <a:buFont typeface="Arial" charset="0"/>
              <a:buChar char="•"/>
            </a:pPr>
            <a:r>
              <a:rPr lang="en-US" dirty="0"/>
              <a:t>Don’t be generic and don’t assume I’ll know what you mean:</a:t>
            </a:r>
          </a:p>
          <a:p>
            <a:pPr lvl="1" indent="-812873">
              <a:buFont typeface="Arial" charset="0"/>
              <a:buChar char="•"/>
            </a:pPr>
            <a:r>
              <a:rPr lang="en-US" i="1" dirty="0"/>
              <a:t>“I’m stuck on the quiz” or “I can’t find the quiz” explains nothing.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1143695" y="7471468"/>
            <a:ext cx="5113893" cy="1025987"/>
          </a:xfrm>
        </p:spPr>
        <p:txBody>
          <a:bodyPr/>
          <a:lstStyle/>
          <a:p>
            <a:r>
              <a:rPr lang="en-US" dirty="0"/>
              <a:t>Good questions get good answers!</a:t>
            </a:r>
          </a:p>
        </p:txBody>
      </p:sp>
    </p:spTree>
    <p:extLst>
      <p:ext uri="{BB962C8B-B14F-4D97-AF65-F5344CB8AC3E}">
        <p14:creationId xmlns:p14="http://schemas.microsoft.com/office/powerpoint/2010/main" val="4228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CB99-45C7-5925-7F33-207B84B4B24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2998FC-16D2-38AD-AB16-071ECC6B3DF1}"/>
              </a:ext>
            </a:extLst>
          </p:cNvPr>
          <p:cNvSpPr txBox="1">
            <a:spLocks/>
          </p:cNvSpPr>
          <p:nvPr/>
        </p:nvSpPr>
        <p:spPr>
          <a:xfrm>
            <a:off x="812879" y="552465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How to email a question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0F34E9-D8E8-7092-DE76-161852084F4B}"/>
              </a:ext>
            </a:extLst>
          </p:cNvPr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94CE23-4DB2-65F7-DB64-0130F1D7A92C}"/>
              </a:ext>
            </a:extLst>
          </p:cNvPr>
          <p:cNvSpPr/>
          <p:nvPr/>
        </p:nvSpPr>
        <p:spPr>
          <a:xfrm>
            <a:off x="1600200" y="2730500"/>
            <a:ext cx="3683000" cy="149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Theory related emails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182643A-8377-8216-63B2-9A6B103D850D}"/>
              </a:ext>
            </a:extLst>
          </p:cNvPr>
          <p:cNvSpPr/>
          <p:nvPr/>
        </p:nvSpPr>
        <p:spPr>
          <a:xfrm>
            <a:off x="5588000" y="3302000"/>
            <a:ext cx="2997200" cy="444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1CEA2-1BE2-DAF0-EB6B-996814A15663}"/>
              </a:ext>
            </a:extLst>
          </p:cNvPr>
          <p:cNvSpPr txBox="1"/>
          <p:nvPr/>
        </p:nvSpPr>
        <p:spPr>
          <a:xfrm>
            <a:off x="5569631" y="2776007"/>
            <a:ext cx="301556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be sent to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93927-0863-5FF0-8F5B-6BAA8EDE04DB}"/>
              </a:ext>
            </a:extLst>
          </p:cNvPr>
          <p:cNvSpPr/>
          <p:nvPr/>
        </p:nvSpPr>
        <p:spPr>
          <a:xfrm>
            <a:off x="8890000" y="2730500"/>
            <a:ext cx="3683000" cy="149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Fariba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C2D797-C201-8CE9-912D-A5559440438D}"/>
              </a:ext>
            </a:extLst>
          </p:cNvPr>
          <p:cNvSpPr/>
          <p:nvPr/>
        </p:nvSpPr>
        <p:spPr>
          <a:xfrm>
            <a:off x="1600200" y="5412317"/>
            <a:ext cx="3683000" cy="149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related emails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F4E4D3-7A70-4B17-B823-CFCC1D3EA864}"/>
              </a:ext>
            </a:extLst>
          </p:cNvPr>
          <p:cNvSpPr/>
          <p:nvPr/>
        </p:nvSpPr>
        <p:spPr>
          <a:xfrm>
            <a:off x="8890000" y="5412317"/>
            <a:ext cx="3683000" cy="149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Instructor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6C54F44-B730-998D-884D-C6281406CA4A}"/>
              </a:ext>
            </a:extLst>
          </p:cNvPr>
          <p:cNvSpPr/>
          <p:nvPr/>
        </p:nvSpPr>
        <p:spPr>
          <a:xfrm>
            <a:off x="5588000" y="5969000"/>
            <a:ext cx="2997200" cy="444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0495A-C613-87B1-5487-E8C1AFD68FC5}"/>
              </a:ext>
            </a:extLst>
          </p:cNvPr>
          <p:cNvSpPr txBox="1"/>
          <p:nvPr/>
        </p:nvSpPr>
        <p:spPr>
          <a:xfrm>
            <a:off x="5569631" y="5443007"/>
            <a:ext cx="301556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be sent to </a:t>
            </a:r>
          </a:p>
        </p:txBody>
      </p:sp>
    </p:spTree>
    <p:extLst>
      <p:ext uri="{BB962C8B-B14F-4D97-AF65-F5344CB8AC3E}">
        <p14:creationId xmlns:p14="http://schemas.microsoft.com/office/powerpoint/2010/main" val="273975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5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How to email a question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856" lvl="1" indent="-285750">
              <a:buFont typeface="Arial" charset="0"/>
              <a:buChar char="•"/>
            </a:pPr>
            <a:r>
              <a:rPr lang="en-US" sz="23900" b="1" dirty="0">
                <a:solidFill>
                  <a:srgbClr val="FF0000"/>
                </a:solidFill>
              </a:rPr>
              <a:t>ALWAYS</a:t>
            </a:r>
            <a:r>
              <a:rPr lang="en-US" sz="5400" dirty="0"/>
              <a:t> </a:t>
            </a:r>
            <a:r>
              <a:rPr lang="en-US" dirty="0"/>
              <a:t>include screenshots and any files that you're working on.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1143695" y="7471468"/>
            <a:ext cx="5113893" cy="1025987"/>
          </a:xfrm>
        </p:spPr>
        <p:txBody>
          <a:bodyPr/>
          <a:lstStyle/>
          <a:p>
            <a:r>
              <a:rPr lang="en-US" dirty="0"/>
              <a:t>Good questions get good answers!</a:t>
            </a:r>
          </a:p>
        </p:txBody>
      </p:sp>
    </p:spTree>
    <p:extLst>
      <p:ext uri="{BB962C8B-B14F-4D97-AF65-F5344CB8AC3E}">
        <p14:creationId xmlns:p14="http://schemas.microsoft.com/office/powerpoint/2010/main" val="327839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5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How to email a question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charset="0"/>
              <a:buChar char="•"/>
            </a:pPr>
            <a:r>
              <a:rPr lang="en-US" dirty="0"/>
              <a:t>Please follow up with a quick email if you solved your problem! 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Just do a reply all to your original email that says something like</a:t>
            </a:r>
            <a:br>
              <a:rPr lang="en-US" dirty="0"/>
            </a:br>
            <a:r>
              <a:rPr lang="en-US" i="1" dirty="0"/>
              <a:t>“I solved it, no need to respond.”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i="1" dirty="0"/>
              <a:t>If you have any questions regarding labs, this should be asked during the lab time. It’s much more convenient both for you and your lab instructor. 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9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EC9F2-52B2-684E-87C1-CA1138701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9707" y="1715225"/>
            <a:ext cx="4673447" cy="778226"/>
          </a:xfrm>
        </p:spPr>
        <p:txBody>
          <a:bodyPr/>
          <a:lstStyle/>
          <a:p>
            <a:r>
              <a:rPr lang="en-US" dirty="0">
                <a:highlight>
                  <a:srgbClr val="FF0000"/>
                </a:highlight>
              </a:rPr>
              <a:t>WARNING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B9D4E-1429-7849-9FBD-F49510259EA5}"/>
              </a:ext>
            </a:extLst>
          </p:cNvPr>
          <p:cNvSpPr txBox="1"/>
          <p:nvPr/>
        </p:nvSpPr>
        <p:spPr>
          <a:xfrm>
            <a:off x="1057275" y="3128963"/>
            <a:ext cx="13473113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Discord can be helpful, but also often spreads </a:t>
            </a:r>
            <a:r>
              <a:rPr lang="en-US" b="1" i="1" dirty="0"/>
              <a:t>wrong</a:t>
            </a:r>
            <a:r>
              <a:rPr lang="en-US" i="1" dirty="0"/>
              <a:t> information.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People often post the </a:t>
            </a:r>
            <a:r>
              <a:rPr lang="en-US" b="1" i="1" dirty="0"/>
              <a:t>WRONG</a:t>
            </a:r>
            <a:r>
              <a:rPr lang="en-US" i="1" dirty="0"/>
              <a:t> answers (in general and for assignments)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i="1" dirty="0"/>
          </a:p>
          <a:p>
            <a:pPr lvl="8"/>
            <a:r>
              <a:rPr lang="en-US" i="1" dirty="0"/>
              <a:t>On that note…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6323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AC7A-AB76-014E-BA13-F76F5498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96" y="768367"/>
            <a:ext cx="14630399" cy="1335973"/>
          </a:xfrm>
        </p:spPr>
        <p:txBody>
          <a:bodyPr/>
          <a:lstStyle/>
          <a:p>
            <a:r>
              <a:rPr lang="en-US" u="sng" dirty="0"/>
              <a:t>Helping</a:t>
            </a:r>
            <a:r>
              <a:rPr lang="en-US" dirty="0"/>
              <a:t> others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92FB6-60E8-814B-B48A-B1CF4C83A4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97" y="2104340"/>
            <a:ext cx="14496023" cy="590403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Posting answers, solutions, etc. for assignments on places such as a Discord is </a:t>
            </a:r>
            <a:r>
              <a:rPr lang="en-US" b="1" dirty="0">
                <a:solidFill>
                  <a:srgbClr val="FF0000"/>
                </a:solidFill>
              </a:rPr>
              <a:t>not helping </a:t>
            </a:r>
            <a:r>
              <a:rPr lang="en-US" dirty="0"/>
              <a:t>anyone </a:t>
            </a:r>
            <a:r>
              <a:rPr lang="en-US" u="sng" dirty="0"/>
              <a:t>pass the course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more likely to </a:t>
            </a:r>
            <a:r>
              <a:rPr lang="en-US" dirty="0">
                <a:solidFill>
                  <a:srgbClr val="FF0000"/>
                </a:solidFill>
              </a:rPr>
              <a:t>help them fail </a:t>
            </a:r>
            <a:r>
              <a:rPr lang="en-US" dirty="0"/>
              <a:t>the course! They won’t be able to pass the exams because they didn't do the 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also academic dishonesty. (Cheating)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E059D-403F-424C-A48D-99E5EDE4BF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AC7A-AB76-014E-BA13-F76F5498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96" y="768367"/>
            <a:ext cx="14630399" cy="1335973"/>
          </a:xfrm>
        </p:spPr>
        <p:txBody>
          <a:bodyPr/>
          <a:lstStyle/>
          <a:p>
            <a:r>
              <a:rPr lang="en-US" u="sng" dirty="0"/>
              <a:t>Helping</a:t>
            </a:r>
            <a:r>
              <a:rPr lang="en-US" dirty="0"/>
              <a:t> others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92FB6-60E8-814B-B48A-B1CF4C83A4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93" y="1750379"/>
            <a:ext cx="14496023" cy="66252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Working with others in a collaborative fashion is okay, </a:t>
            </a:r>
            <a:r>
              <a:rPr lang="en-US" u="sng" dirty="0"/>
              <a:t>if you do it right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Help each other </a:t>
            </a:r>
            <a:r>
              <a:rPr lang="en-US" u="sng" dirty="0"/>
              <a:t>learn</a:t>
            </a:r>
            <a:r>
              <a:rPr lang="en-US" dirty="0"/>
              <a:t> by pointing them in the right direction rather than just giving out answers.</a:t>
            </a:r>
            <a:br>
              <a:rPr lang="en-US" dirty="0"/>
            </a:br>
            <a:endParaRPr lang="en-US" dirty="0"/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Take the time to show someone WHY an answer is the answer.</a:t>
            </a:r>
            <a:br>
              <a:rPr lang="en-US" dirty="0"/>
            </a:br>
            <a:endParaRPr lang="en-US" dirty="0"/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Take the time to help someone work out the answer.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It’s also fair to just tell someone to do the reading, read the lab, pay attention in theory…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E059D-403F-424C-A48D-99E5EDE4BF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0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CST8182</a:t>
            </a:r>
            <a:br>
              <a:rPr lang="en-US" dirty="0">
                <a:ln>
                  <a:solidFill>
                    <a:srgbClr val="000000"/>
                  </a:solidFill>
                </a:ln>
              </a:rPr>
            </a:br>
            <a:r>
              <a:rPr lang="en-US" dirty="0">
                <a:ln>
                  <a:solidFill>
                    <a:srgbClr val="000000"/>
                  </a:solidFill>
                </a:ln>
              </a:rPr>
              <a:t>Networking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rgbClr val="000000"/>
                  </a:solidFill>
                </a:ln>
              </a:rPr>
              <a:t>Computer Systems Technician Program</a:t>
            </a:r>
          </a:p>
        </p:txBody>
      </p:sp>
    </p:spTree>
    <p:extLst>
      <p:ext uri="{BB962C8B-B14F-4D97-AF65-F5344CB8AC3E}">
        <p14:creationId xmlns:p14="http://schemas.microsoft.com/office/powerpoint/2010/main" val="3695813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78" y="768365"/>
            <a:ext cx="14020721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This is a THEORY course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itchFamily="34" charset="0"/>
              <a:buChar char="•"/>
              <a:defRPr/>
            </a:pPr>
            <a:r>
              <a:rPr lang="en-CA" dirty="0">
                <a:solidFill>
                  <a:srgbClr val="000000"/>
                </a:solidFill>
              </a:rPr>
              <a:t>The majority of the marks come from THEORY tests.</a:t>
            </a:r>
          </a:p>
          <a:p>
            <a:pPr lvl="1">
              <a:buFont typeface="Arial" pitchFamily="34" charset="0"/>
              <a:buChar char="•"/>
              <a:defRPr/>
            </a:pPr>
            <a:endParaRPr lang="en-CA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CA" dirty="0">
                <a:solidFill>
                  <a:srgbClr val="000000"/>
                </a:solidFill>
              </a:rPr>
              <a:t>The labs help reinforce </a:t>
            </a:r>
            <a:r>
              <a:rPr lang="en-CA" b="1" i="1" dirty="0">
                <a:solidFill>
                  <a:srgbClr val="FF0000"/>
                </a:solidFill>
              </a:rPr>
              <a:t>some</a:t>
            </a:r>
            <a:r>
              <a:rPr lang="en-CA" b="1" i="1" dirty="0">
                <a:solidFill>
                  <a:srgbClr val="000000"/>
                </a:solidFill>
              </a:rPr>
              <a:t> </a:t>
            </a:r>
            <a:r>
              <a:rPr lang="en-CA" dirty="0">
                <a:solidFill>
                  <a:srgbClr val="000000"/>
                </a:solidFill>
              </a:rPr>
              <a:t>of the theory.</a:t>
            </a:r>
            <a:br>
              <a:rPr lang="en-CA" dirty="0">
                <a:solidFill>
                  <a:srgbClr val="000000"/>
                </a:solidFill>
              </a:rPr>
            </a:br>
            <a:endParaRPr lang="en-CA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CA" sz="6000" dirty="0">
                <a:solidFill>
                  <a:srgbClr val="000000"/>
                </a:solidFill>
              </a:rPr>
              <a:t>Almost everyone gets nearly perfect marks for the labs.</a:t>
            </a:r>
            <a:br>
              <a:rPr lang="en-CA" sz="6000" dirty="0">
                <a:solidFill>
                  <a:srgbClr val="000000"/>
                </a:solidFill>
              </a:rPr>
            </a:br>
            <a:endParaRPr lang="en-CA" sz="60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CA" dirty="0">
                <a:solidFill>
                  <a:srgbClr val="000000"/>
                </a:solidFill>
              </a:rPr>
              <a:t>Almost everyone who fails the course has very good lab marks.</a:t>
            </a:r>
            <a:endParaRPr lang="en-CA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2712700" y="0"/>
            <a:ext cx="3544888" cy="756004"/>
          </a:xfrm>
        </p:spPr>
        <p:txBody>
          <a:bodyPr/>
          <a:lstStyle/>
          <a:p>
            <a:r>
              <a:rPr lang="en-US" dirty="0"/>
              <a:t>Do you want to pass?</a:t>
            </a:r>
          </a:p>
          <a:p>
            <a:r>
              <a:rPr lang="en-US" dirty="0"/>
              <a:t>READ THE BOOK!!!</a:t>
            </a:r>
          </a:p>
        </p:txBody>
      </p:sp>
    </p:spTree>
    <p:extLst>
      <p:ext uri="{BB962C8B-B14F-4D97-AF65-F5344CB8AC3E}">
        <p14:creationId xmlns:p14="http://schemas.microsoft.com/office/powerpoint/2010/main" val="3109811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78" y="768365"/>
            <a:ext cx="14020721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This is a THEORY course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1583" lvl="1" indent="0">
              <a:buNone/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0921973" y="7188230"/>
            <a:ext cx="5113893" cy="1090620"/>
          </a:xfrm>
        </p:spPr>
        <p:txBody>
          <a:bodyPr/>
          <a:lstStyle/>
          <a:p>
            <a:r>
              <a:rPr lang="en-US" dirty="0"/>
              <a:t>Do you want to pass?</a:t>
            </a:r>
          </a:p>
          <a:p>
            <a:r>
              <a:rPr lang="en-US" dirty="0"/>
              <a:t>READ THE BOOK!!!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B9D4A-B2CA-1A40-7B95-FA1395328EA3}"/>
              </a:ext>
            </a:extLst>
          </p:cNvPr>
          <p:cNvSpPr txBox="1"/>
          <p:nvPr/>
        </p:nvSpPr>
        <p:spPr>
          <a:xfrm>
            <a:off x="963426" y="2128619"/>
            <a:ext cx="8126568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is a tough course.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takes a lot of work.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is not possible to pass this course by just showing up.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5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AD411-B34F-7B7C-F9EA-6D99CCF76C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8947" y="1888760"/>
            <a:ext cx="5614362" cy="47518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78" y="768365"/>
            <a:ext cx="14020721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The Reading is CRUCIAL 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5833309" y="1888760"/>
            <a:ext cx="1176271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CA" sz="2400" dirty="0"/>
              <a:t>It’s the hardest part of the course</a:t>
            </a:r>
            <a:br>
              <a:rPr lang="en-CA" sz="2400" dirty="0"/>
            </a:br>
            <a:endParaRPr lang="en-CA" sz="2400" dirty="0"/>
          </a:p>
          <a:p>
            <a:pPr lvl="1">
              <a:defRPr/>
            </a:pPr>
            <a:r>
              <a:rPr lang="en-CA" sz="2400" dirty="0"/>
              <a:t>Those who don’t take it seriously fail</a:t>
            </a:r>
            <a:br>
              <a:rPr lang="en-CA" sz="2400" dirty="0"/>
            </a:br>
            <a:r>
              <a:rPr lang="en-CA" sz="2400" dirty="0"/>
              <a:t>the course.</a:t>
            </a:r>
          </a:p>
          <a:p>
            <a:pPr lvl="1">
              <a:defRPr/>
            </a:pPr>
            <a:endParaRPr lang="en-CA" sz="2400" dirty="0"/>
          </a:p>
          <a:p>
            <a:pPr lvl="1">
              <a:defRPr/>
            </a:pPr>
            <a:r>
              <a:rPr lang="en-CA" sz="2400" b="1" u="sng" dirty="0"/>
              <a:t>At LEAST </a:t>
            </a:r>
            <a:r>
              <a:rPr lang="en-CA" sz="2400" dirty="0"/>
              <a:t>3 hours every week </a:t>
            </a:r>
            <a:r>
              <a:rPr lang="en-CA" sz="2400" u="sng" dirty="0"/>
              <a:t>just reading</a:t>
            </a:r>
            <a:r>
              <a:rPr lang="en-CA" sz="2400" dirty="0"/>
              <a:t>. </a:t>
            </a:r>
            <a:br>
              <a:rPr lang="en-CA" sz="2400" dirty="0"/>
            </a:br>
            <a:r>
              <a:rPr lang="en-CA" sz="1800" dirty="0"/>
              <a:t>(Many spend more than 3 hours per week.)</a:t>
            </a:r>
            <a:endParaRPr lang="en-CA" sz="2400" dirty="0"/>
          </a:p>
          <a:p>
            <a:pPr lvl="1">
              <a:defRPr/>
            </a:pPr>
            <a:endParaRPr lang="en-CA" sz="2400" dirty="0"/>
          </a:p>
          <a:p>
            <a:pPr lvl="1">
              <a:defRPr/>
            </a:pPr>
            <a:r>
              <a:rPr lang="en-CA" sz="2400" dirty="0"/>
              <a:t>It gets harder as we go.</a:t>
            </a:r>
          </a:p>
          <a:p>
            <a:pPr lvl="1">
              <a:defRPr/>
            </a:pPr>
            <a:endParaRPr lang="en-CA" sz="2400" dirty="0"/>
          </a:p>
          <a:p>
            <a:pPr lvl="1">
              <a:defRPr/>
            </a:pPr>
            <a:r>
              <a:rPr lang="en-CA" sz="2400" dirty="0"/>
              <a:t>ELIMINATE distractions while you do it.</a:t>
            </a:r>
          </a:p>
          <a:p>
            <a:pPr lvl="1">
              <a:defRPr/>
            </a:pPr>
            <a:endParaRPr lang="en-CA" sz="2400" dirty="0"/>
          </a:p>
          <a:p>
            <a:pPr lvl="1">
              <a:defRPr/>
            </a:pPr>
            <a:r>
              <a:rPr lang="en-CA" sz="2400" dirty="0"/>
              <a:t>Take notes!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90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2881" y="768365"/>
            <a:ext cx="10396986" cy="1335973"/>
          </a:xfrm>
        </p:spPr>
        <p:txBody>
          <a:bodyPr/>
          <a:lstStyle/>
          <a:p>
            <a:r>
              <a:rPr lang="en-US" sz="8000" dirty="0"/>
              <a:t>Do The Work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12881" y="2836486"/>
            <a:ext cx="9373377" cy="3471028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Everything we are asking you to do has a single goal</a:t>
            </a:r>
            <a:r>
              <a:rPr lang="mr-IN" sz="2800" dirty="0">
                <a:solidFill>
                  <a:srgbClr val="000000"/>
                </a:solidFill>
              </a:rPr>
              <a:t>…</a:t>
            </a:r>
            <a:r>
              <a:rPr lang="en-CA" sz="2800" dirty="0">
                <a:solidFill>
                  <a:srgbClr val="000000"/>
                </a:solidFill>
              </a:rPr>
              <a:t> Helping you prepare for the next step.</a:t>
            </a:r>
          </a:p>
          <a:p>
            <a:pPr marL="457200" indent="-457200">
              <a:buFont typeface="Arial" charset="0"/>
              <a:buChar char="•"/>
            </a:pPr>
            <a:endParaRPr lang="en-CA" sz="2800" dirty="0">
              <a:solidFill>
                <a:srgbClr val="0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CA" sz="2800" dirty="0">
                <a:solidFill>
                  <a:srgbClr val="000000"/>
                </a:solidFill>
              </a:rPr>
              <a:t>Commonly heard in level 2: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i="1" dirty="0">
                <a:solidFill>
                  <a:schemeClr val="bg2">
                    <a:lumMod val="65000"/>
                  </a:schemeClr>
                </a:solidFill>
              </a:rPr>
              <a:t>“I don’t understand how so many people failed level 1. They just needed to do what you told them to do.”</a:t>
            </a:r>
            <a:endParaRPr lang="en-CA" sz="2800" i="1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619256">
            <a:off x="12852094" y="2312445"/>
            <a:ext cx="2303836" cy="3431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Reading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Studying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Pre-labs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Labs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Post-labs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Quizzes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Exams</a:t>
            </a:r>
          </a:p>
        </p:txBody>
      </p:sp>
    </p:spTree>
    <p:extLst>
      <p:ext uri="{BB962C8B-B14F-4D97-AF65-F5344CB8AC3E}">
        <p14:creationId xmlns:p14="http://schemas.microsoft.com/office/powerpoint/2010/main" val="1407243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2881" y="768365"/>
            <a:ext cx="10396986" cy="1335973"/>
          </a:xfrm>
        </p:spPr>
        <p:txBody>
          <a:bodyPr/>
          <a:lstStyle/>
          <a:p>
            <a:r>
              <a:rPr lang="en-US" sz="8000" dirty="0"/>
              <a:t>Do The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D440C-3D0D-56D2-188E-E7CB318F7C09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812881" y="2104338"/>
            <a:ext cx="12392837" cy="511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prof’s don’t do things without a reason.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I take the time to write an email, I thought it was important enough to use </a:t>
            </a:r>
            <a:r>
              <a:rPr lang="en-US" u="sng" dirty="0"/>
              <a:t>my time</a:t>
            </a:r>
            <a:r>
              <a:rPr lang="en-US" dirty="0"/>
              <a:t> to write it.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I take the time to make a video, I thought it was important enough to take </a:t>
            </a:r>
            <a:r>
              <a:rPr lang="en-US" u="sng" dirty="0"/>
              <a:t>my time</a:t>
            </a:r>
            <a:r>
              <a:rPr lang="en-US" dirty="0"/>
              <a:t> to make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5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763F0B-FA81-CCD4-8BB9-EE4E2285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103" y="5760934"/>
            <a:ext cx="3257497" cy="239376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2881" y="768365"/>
            <a:ext cx="13089386" cy="2059502"/>
          </a:xfrm>
        </p:spPr>
        <p:txBody>
          <a:bodyPr/>
          <a:lstStyle/>
          <a:p>
            <a:r>
              <a:rPr lang="en-US" sz="8000" dirty="0"/>
              <a:t>There is no “easy” way through this course.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032319" y="3282293"/>
            <a:ext cx="10192950" cy="4781052"/>
          </a:xfrm>
        </p:spPr>
        <p:txBody>
          <a:bodyPr/>
          <a:lstStyle/>
          <a:p>
            <a:r>
              <a:rPr lang="en-CA" sz="6600" b="1" dirty="0"/>
              <a:t>I’d tell you if there was!</a:t>
            </a:r>
          </a:p>
          <a:p>
            <a:endParaRPr lang="en-CA" sz="2800" b="1" dirty="0"/>
          </a:p>
          <a:p>
            <a:r>
              <a:rPr lang="en-CA" sz="6600" b="1" dirty="0"/>
              <a:t>It takes at least 10 hours per week! </a:t>
            </a:r>
            <a:r>
              <a:rPr lang="en-CA" sz="2800" b="1" dirty="0"/>
              <a:t>(Yes, it really does.)</a:t>
            </a:r>
            <a:endParaRPr lang="en-CA" sz="6600" b="1" dirty="0"/>
          </a:p>
          <a:p>
            <a:r>
              <a:rPr lang="en-CA" sz="6600" b="1" dirty="0"/>
              <a:t> </a:t>
            </a:r>
            <a:endParaRPr lang="en-US" sz="6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65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2880" y="768365"/>
            <a:ext cx="12801519" cy="1335973"/>
          </a:xfrm>
        </p:spPr>
        <p:txBody>
          <a:bodyPr/>
          <a:lstStyle/>
          <a:p>
            <a:r>
              <a:rPr lang="en-US" sz="8000" dirty="0"/>
              <a:t>Who passes this course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48267" y="2104338"/>
            <a:ext cx="12666132" cy="5942382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The people who try to understand and learn, rather than “chasing grades.”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What’s the difference between doing the work and trying to learn vs. chasing grades?</a:t>
            </a:r>
          </a:p>
          <a:p>
            <a:pPr marL="1727273" lvl="1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One helps you get some marks.</a:t>
            </a:r>
          </a:p>
          <a:p>
            <a:pPr marL="1727273" lvl="1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The other helps you to build your knowledge and also pass the course. </a:t>
            </a:r>
            <a:br>
              <a:rPr lang="en-US" sz="2800" dirty="0">
                <a:solidFill>
                  <a:srgbClr val="000000"/>
                </a:solidFill>
              </a:rPr>
            </a:br>
            <a:endParaRPr lang="en-US" sz="2800" dirty="0">
              <a:solidFill>
                <a:srgbClr val="0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If you discover that you need to cheat or copy others in level 1, you are in the wrong program.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If you can’t commit to spending the required amount of time, you are in the wrong program. </a:t>
            </a:r>
          </a:p>
          <a:p>
            <a:pPr marL="1727273" lvl="1" indent="-4572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3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2882" y="768367"/>
            <a:ext cx="12801519" cy="1335973"/>
          </a:xfrm>
        </p:spPr>
        <p:txBody>
          <a:bodyPr/>
          <a:lstStyle/>
          <a:p>
            <a:r>
              <a:rPr lang="en-US" sz="8000" dirty="0"/>
              <a:t>Assumptions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12881" y="1949064"/>
            <a:ext cx="13527652" cy="5538665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Never make an assumption that could result in a negative consequence.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Examples:</a:t>
            </a:r>
          </a:p>
          <a:p>
            <a:pPr marL="1727273" lvl="1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You’re not sure if you need to attend a class: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Assume that you need to attend until you know </a:t>
            </a:r>
            <a:r>
              <a:rPr lang="en-US" sz="2800" b="1" dirty="0">
                <a:solidFill>
                  <a:srgbClr val="000000"/>
                </a:solidFill>
              </a:rPr>
              <a:t>for sure </a:t>
            </a:r>
            <a:r>
              <a:rPr lang="en-US" sz="2800" dirty="0">
                <a:solidFill>
                  <a:srgbClr val="000000"/>
                </a:solidFill>
              </a:rPr>
              <a:t>that you don’t. </a:t>
            </a:r>
            <a:br>
              <a:rPr lang="en-US" sz="2800" dirty="0">
                <a:solidFill>
                  <a:srgbClr val="000000"/>
                </a:solidFill>
              </a:rPr>
            </a:br>
            <a:endParaRPr lang="en-US" sz="2800" dirty="0">
              <a:solidFill>
                <a:srgbClr val="000000"/>
              </a:solidFill>
            </a:endParaRPr>
          </a:p>
          <a:p>
            <a:pPr marL="1727273" lvl="1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You’re not sure if you need to submit something: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Assume that you need to submit it until you know </a:t>
            </a:r>
            <a:r>
              <a:rPr lang="en-US" sz="2800" b="1" dirty="0">
                <a:solidFill>
                  <a:srgbClr val="000000"/>
                </a:solidFill>
              </a:rPr>
              <a:t>for sure </a:t>
            </a:r>
            <a:r>
              <a:rPr lang="en-US" sz="2800" dirty="0">
                <a:solidFill>
                  <a:srgbClr val="000000"/>
                </a:solidFill>
              </a:rPr>
              <a:t>that you don’t.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1A0F1-4F88-B9E6-3ACE-95FF923176D2}"/>
              </a:ext>
            </a:extLst>
          </p:cNvPr>
          <p:cNvSpPr txBox="1"/>
          <p:nvPr/>
        </p:nvSpPr>
        <p:spPr>
          <a:xfrm>
            <a:off x="3958421" y="7026064"/>
            <a:ext cx="8340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Ask your prof, not Discord!</a:t>
            </a:r>
          </a:p>
        </p:txBody>
      </p:sp>
    </p:spTree>
    <p:extLst>
      <p:ext uri="{BB962C8B-B14F-4D97-AF65-F5344CB8AC3E}">
        <p14:creationId xmlns:p14="http://schemas.microsoft.com/office/powerpoint/2010/main" val="192136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2880" y="768365"/>
            <a:ext cx="12801519" cy="1335973"/>
          </a:xfrm>
        </p:spPr>
        <p:txBody>
          <a:bodyPr/>
          <a:lstStyle/>
          <a:p>
            <a:r>
              <a:rPr lang="en-US" sz="8000" dirty="0"/>
              <a:t>Who Doesn’t Pass?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48267" y="2104338"/>
            <a:ext cx="12666132" cy="5942382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Those who sit at the back of the room playing video games.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Those who don’t do the reading.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Those who don’t read their email every day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Those who prioritize based on </a:t>
            </a:r>
            <a:r>
              <a:rPr lang="en-US" sz="2800" b="1" dirty="0">
                <a:solidFill>
                  <a:srgbClr val="000000"/>
                </a:solidFill>
              </a:rPr>
              <a:t>only</a:t>
            </a:r>
            <a:r>
              <a:rPr lang="en-US" sz="2800" dirty="0">
                <a:solidFill>
                  <a:srgbClr val="000000"/>
                </a:solidFill>
              </a:rPr>
              <a:t> what has the most marks</a:t>
            </a:r>
          </a:p>
          <a:p>
            <a:pPr marL="1727273" lvl="1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Is a lab that is worth 1% truly only worth 1%?</a:t>
            </a:r>
          </a:p>
          <a:p>
            <a:pPr marL="1727273" lvl="1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What about when that topic shows up on an exam later?</a:t>
            </a:r>
          </a:p>
          <a:p>
            <a:pPr marL="1727273" lvl="1" indent="-4572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Those who procrastinate. (</a:t>
            </a:r>
            <a:r>
              <a:rPr lang="en-US" sz="2800" dirty="0"/>
              <a:t>Procrastinating is </a:t>
            </a:r>
            <a:r>
              <a:rPr lang="en-US" sz="2800" b="1" dirty="0">
                <a:solidFill>
                  <a:srgbClr val="FF0000"/>
                </a:solidFill>
              </a:rPr>
              <a:t>deadly</a:t>
            </a:r>
            <a:r>
              <a:rPr lang="en-US" sz="2800" dirty="0"/>
              <a:t> in this course.)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5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AE29E1-9C58-3EC6-32E9-6218D442C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5344" y="2104338"/>
            <a:ext cx="14633034" cy="57545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Trying to get PERFECT marks on everything </a:t>
            </a:r>
            <a:r>
              <a:rPr lang="en-US" i="1" dirty="0"/>
              <a:t>can</a:t>
            </a:r>
            <a:r>
              <a:rPr lang="en-US" dirty="0"/>
              <a:t> be a bad thing.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90% is an A+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Diminishing returns:</a:t>
            </a:r>
          </a:p>
          <a:p>
            <a:pPr marL="1727273" lvl="1">
              <a:buFont typeface="Arial" panose="020B0604020202020204" pitchFamily="34" charset="0"/>
              <a:buChar char="•"/>
            </a:pPr>
            <a:r>
              <a:rPr lang="en-US" dirty="0"/>
              <a:t>A student spends two hours on an assignment worth 5% and is at 95%.</a:t>
            </a:r>
          </a:p>
          <a:p>
            <a:pPr marL="1727273" lvl="1">
              <a:buFont typeface="Arial" panose="020B0604020202020204" pitchFamily="34" charset="0"/>
              <a:buChar char="•"/>
            </a:pPr>
            <a:r>
              <a:rPr lang="en-US" dirty="0"/>
              <a:t>They then spend another two hours trying to get the last 5%, rather than moving on to something else. 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BD4D6-84A5-B655-D961-CE616791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1" y="768365"/>
            <a:ext cx="14075096" cy="1335973"/>
          </a:xfrm>
        </p:spPr>
        <p:txBody>
          <a:bodyPr/>
          <a:lstStyle/>
          <a:p>
            <a:r>
              <a:rPr lang="en-US" dirty="0"/>
              <a:t>Don’t let the perfect be the enemy of the good.</a:t>
            </a:r>
          </a:p>
        </p:txBody>
      </p:sp>
    </p:spTree>
    <p:extLst>
      <p:ext uri="{BB962C8B-B14F-4D97-AF65-F5344CB8AC3E}">
        <p14:creationId xmlns:p14="http://schemas.microsoft.com/office/powerpoint/2010/main" val="197669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2241" y="3477699"/>
            <a:ext cx="9475914" cy="1335973"/>
          </a:xfrm>
        </p:spPr>
        <p:txBody>
          <a:bodyPr/>
          <a:lstStyle/>
          <a:p>
            <a:pPr algn="ctr"/>
            <a:r>
              <a:rPr lang="en-US" sz="80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8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1" y="499889"/>
            <a:ext cx="15070666" cy="1100311"/>
          </a:xfr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How do you EARN your passing grade?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6392332" cy="7712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CA" sz="4800" dirty="0"/>
              <a:t>Practical (45%)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2646489"/>
            <a:ext cx="6392332" cy="52952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CA" sz="4800" dirty="0"/>
              <a:t>Labs Activities, quizzes: 15%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CA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CA" sz="4800" dirty="0"/>
              <a:t>SBA #1: 15%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CA" sz="2400" dirty="0"/>
              <a:t>(How will you do if you just “jump through the hoops” when you do the labs?)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CA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4800" dirty="0"/>
              <a:t>SBA #2: 15%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16799" y="1825625"/>
            <a:ext cx="7789333" cy="7712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CA" sz="4800" dirty="0"/>
              <a:t>Theory (55%)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416800" y="2646489"/>
            <a:ext cx="7789332" cy="52952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3800" dirty="0"/>
              <a:t>Midterm 1: 25%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3400" dirty="0"/>
              <a:t>1st half of semester</a:t>
            </a:r>
            <a:br>
              <a:rPr lang="en-CA" sz="3400" dirty="0"/>
            </a:br>
            <a:endParaRPr lang="en-CA" sz="3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3800" dirty="0"/>
              <a:t>Final exam: 30%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3400" dirty="0"/>
              <a:t>2</a:t>
            </a:r>
            <a:r>
              <a:rPr lang="en-CA" sz="3400" baseline="30000" dirty="0"/>
              <a:t>nd</a:t>
            </a:r>
            <a:r>
              <a:rPr lang="en-CA" sz="3400" dirty="0"/>
              <a:t> half of semester.</a:t>
            </a:r>
            <a:br>
              <a:rPr lang="en-CA" sz="3400" dirty="0"/>
            </a:br>
            <a:endParaRPr lang="en-CA" sz="3400" dirty="0"/>
          </a:p>
        </p:txBody>
      </p:sp>
    </p:spTree>
    <p:extLst>
      <p:ext uri="{BB962C8B-B14F-4D97-AF65-F5344CB8AC3E}">
        <p14:creationId xmlns:p14="http://schemas.microsoft.com/office/powerpoint/2010/main" val="1475512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1" y="499889"/>
            <a:ext cx="15070666" cy="1100311"/>
          </a:xfr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How do you EARN your passing grade?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90918" y="1600200"/>
            <a:ext cx="13815214" cy="63415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3600" dirty="0"/>
              <a:t>To be eligible to pass the course, you must have at least 50% of the marks from the </a:t>
            </a:r>
            <a:r>
              <a:rPr lang="en-CA" sz="3600" dirty="0">
                <a:solidFill>
                  <a:srgbClr val="FF0000"/>
                </a:solidFill>
              </a:rPr>
              <a:t>practical</a:t>
            </a:r>
            <a:r>
              <a:rPr lang="en-CA" sz="3600" dirty="0"/>
              <a:t> portion of the course.</a:t>
            </a:r>
            <a:br>
              <a:rPr lang="en-CA" sz="3600" dirty="0"/>
            </a:br>
            <a:br>
              <a:rPr lang="en-CA" sz="3600" dirty="0"/>
            </a:br>
            <a:r>
              <a:rPr lang="en-CA" sz="3600" dirty="0"/>
              <a:t>					</a:t>
            </a:r>
            <a:r>
              <a:rPr lang="en-CA" sz="4400" b="1" dirty="0"/>
              <a:t>AND</a:t>
            </a:r>
            <a:br>
              <a:rPr lang="en-CA" sz="3600" dirty="0"/>
            </a:br>
            <a:endParaRPr lang="en-CA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3600" dirty="0"/>
              <a:t>To be eligible to pass the course, you must have at least 50% of the marks form the </a:t>
            </a:r>
            <a:r>
              <a:rPr lang="en-CA" sz="3600" dirty="0">
                <a:solidFill>
                  <a:srgbClr val="FF0000"/>
                </a:solidFill>
              </a:rPr>
              <a:t>theory</a:t>
            </a:r>
            <a:r>
              <a:rPr lang="en-CA" sz="3600" dirty="0"/>
              <a:t> portion of the course.</a:t>
            </a:r>
            <a:br>
              <a:rPr lang="en-CA" sz="4400" dirty="0"/>
            </a:br>
            <a:endParaRPr lang="en-CA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sz="3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2400" dirty="0"/>
              <a:t>NOTE: </a:t>
            </a:r>
            <a:r>
              <a:rPr lang="en-CA" sz="2400" b="1" dirty="0"/>
              <a:t>Almost everyone </a:t>
            </a:r>
            <a:r>
              <a:rPr lang="en-CA" sz="2400" dirty="0"/>
              <a:t>gets excellent marks on the SBAs. All you need to do is practice. People rarely fail the course based on the practical portion.</a:t>
            </a:r>
          </a:p>
        </p:txBody>
      </p:sp>
    </p:spTree>
    <p:extLst>
      <p:ext uri="{BB962C8B-B14F-4D97-AF65-F5344CB8AC3E}">
        <p14:creationId xmlns:p14="http://schemas.microsoft.com/office/powerpoint/2010/main" val="189493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1" y="499889"/>
            <a:ext cx="15070666" cy="1100311"/>
          </a:xfr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How do you EARN your passing grade?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90918" y="1690352"/>
            <a:ext cx="13815214" cy="63415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3400" dirty="0"/>
              <a:t>There are no make-up SBAs or extra assignments.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sz="3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3200" dirty="0"/>
              <a:t>There are no make-up midterms or extra assignments.</a:t>
            </a:r>
            <a:endParaRPr lang="en-CA" sz="2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383635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AC7A-AB76-014E-BA13-F76F5498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96" y="768367"/>
            <a:ext cx="14630399" cy="1335973"/>
          </a:xfrm>
        </p:spPr>
        <p:txBody>
          <a:bodyPr/>
          <a:lstStyle/>
          <a:p>
            <a:r>
              <a:rPr lang="en-US" dirty="0"/>
              <a:t>Why are individual labs worth just 1% each?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92FB6-60E8-814B-B48A-B1CF4C83A4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95" y="1979747"/>
            <a:ext cx="14496023" cy="65177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Lab assignments are used to </a:t>
            </a:r>
            <a:r>
              <a:rPr lang="en-US" b="1" dirty="0"/>
              <a:t>help you learn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</a:t>
            </a:r>
            <a:r>
              <a:rPr lang="en-US" u="sng" dirty="0"/>
              <a:t>not</a:t>
            </a:r>
            <a:r>
              <a:rPr lang="en-US" dirty="0"/>
              <a:t> used to </a:t>
            </a:r>
            <a:r>
              <a:rPr lang="en-US" b="1" i="1" dirty="0"/>
              <a:t>evaluate </a:t>
            </a:r>
            <a:r>
              <a:rPr lang="en-US" dirty="0"/>
              <a:t>what you’ve learned.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SBAs and exams evaluate what you’ve learned.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lab may only be weighted at about 1%, but not understanding the concepts will cost </a:t>
            </a:r>
            <a:r>
              <a:rPr lang="en-US" b="1" dirty="0"/>
              <a:t>way more </a:t>
            </a:r>
            <a:r>
              <a:rPr lang="en-US" dirty="0"/>
              <a:t>than 1% on the exams &amp; SBAs.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Skipping a lab because you have an exam in another course is a bad idea. It could be the difference between passing and failing the exam.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E059D-403F-424C-A48D-99E5EDE4BF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4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AC7A-AB76-014E-BA13-F76F5498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96" y="768367"/>
            <a:ext cx="14630399" cy="1335973"/>
          </a:xfrm>
        </p:spPr>
        <p:txBody>
          <a:bodyPr/>
          <a:lstStyle/>
          <a:p>
            <a:r>
              <a:rPr lang="en-US" dirty="0"/>
              <a:t>Labs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92FB6-60E8-814B-B48A-B1CF4C83A4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8214" y="1681259"/>
            <a:ext cx="14496023" cy="554336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lab assignments will be posted on Brightspace with instructions. Do NOT wait until the day of your lab class before checking Brightspace.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labs will have homework. (Pay attention to due dates)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may also be accompanied by video demonstrations.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(Watch them!.. In their entirety!!!)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E059D-403F-424C-A48D-99E5EDE4BF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6CEB36-484E-3821-F148-7B30AEEB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51" y="4135272"/>
            <a:ext cx="4076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28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AC7A-AB76-014E-BA13-F76F5498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96" y="768367"/>
            <a:ext cx="14630399" cy="1335973"/>
          </a:xfrm>
        </p:spPr>
        <p:txBody>
          <a:bodyPr/>
          <a:lstStyle/>
          <a:p>
            <a:r>
              <a:rPr lang="en-US" dirty="0"/>
              <a:t>Labs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92FB6-60E8-814B-B48A-B1CF4C83A4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95" y="2104340"/>
            <a:ext cx="14496023" cy="54178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tx1"/>
                </a:solidFill>
              </a:rPr>
              <a:t>Lab attendance is mandatory for some weeks and optional for some other weeks (This will be announced every week!)</a:t>
            </a:r>
            <a:r>
              <a:rPr lang="en-CA" dirty="0">
                <a:solidFill>
                  <a:schemeClr val="tx1"/>
                </a:solidFill>
              </a:rPr>
              <a:t>. (You must attend </a:t>
            </a:r>
            <a:r>
              <a:rPr lang="en-CA" u="sng" dirty="0">
                <a:solidFill>
                  <a:schemeClr val="tx1"/>
                </a:solidFill>
              </a:rPr>
              <a:t>your own </a:t>
            </a:r>
            <a:r>
              <a:rPr lang="en-CA" dirty="0">
                <a:solidFill>
                  <a:schemeClr val="tx1"/>
                </a:solidFill>
              </a:rPr>
              <a:t>lab class)</a:t>
            </a:r>
            <a:endParaRPr lang="en-CA" sz="3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Missing more than 2 Mandatory lab classes will result in failing the course.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is regardless of the reason.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does not mean you can skip a lab if you’re not sick.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People have failed because they skipped a couple of labs and then missed a 3</a:t>
            </a:r>
            <a:r>
              <a:rPr lang="en-US" baseline="30000" dirty="0">
                <a:solidFill>
                  <a:schemeClr val="tx2"/>
                </a:solidFill>
              </a:rPr>
              <a:t>rd</a:t>
            </a:r>
            <a:r>
              <a:rPr lang="en-US" dirty="0">
                <a:solidFill>
                  <a:schemeClr val="tx2"/>
                </a:solidFill>
              </a:rPr>
              <a:t> because they were really sick or had an accident.</a:t>
            </a:r>
          </a:p>
          <a:p>
            <a:pPr lvl="1" indent="0">
              <a:buNone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E059D-403F-424C-A48D-99E5EDE4BF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6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AC7A-AB76-014E-BA13-F76F5498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96" y="768367"/>
            <a:ext cx="14630399" cy="1335973"/>
          </a:xfrm>
        </p:spPr>
        <p:txBody>
          <a:bodyPr/>
          <a:lstStyle/>
          <a:p>
            <a:r>
              <a:rPr lang="en-US" dirty="0"/>
              <a:t>BE ON TIME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92FB6-60E8-814B-B48A-B1CF4C83A4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95" y="2104340"/>
            <a:ext cx="14496023" cy="54178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tx1"/>
                </a:solidFill>
              </a:rPr>
              <a:t>Being late is disruptive.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tx1"/>
                </a:solidFill>
              </a:rPr>
              <a:t>Being late is disrespectful to the rest of the 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tx1"/>
                </a:solidFill>
              </a:rPr>
              <a:t>Being late is </a:t>
            </a:r>
            <a:r>
              <a:rPr lang="en-CA" sz="3200" dirty="0">
                <a:solidFill>
                  <a:schemeClr val="tx1"/>
                </a:solidFill>
              </a:rPr>
              <a:t>disrespectful to the professor.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On time means at least 5 minutes </a:t>
            </a:r>
            <a:r>
              <a:rPr lang="en-CA" u="sng" dirty="0">
                <a:solidFill>
                  <a:schemeClr val="tx1"/>
                </a:solidFill>
              </a:rPr>
              <a:t>BEFORE</a:t>
            </a:r>
            <a:r>
              <a:rPr lang="en-CA" dirty="0">
                <a:solidFill>
                  <a:schemeClr val="tx1"/>
                </a:solidFill>
              </a:rPr>
              <a:t> the class is scheduled to start.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</a:endParaRP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Example: If a class starts at 9:00am on time means 8:55am</a:t>
            </a:r>
            <a:endParaRPr lang="en-US" dirty="0">
              <a:solidFill>
                <a:schemeClr val="tx2"/>
              </a:solidFill>
            </a:endParaRPr>
          </a:p>
          <a:p>
            <a:pPr lvl="1" indent="0">
              <a:buNone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E059D-403F-424C-A48D-99E5EDE4BF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44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AC7A-AB76-014E-BA13-F76F5498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96" y="768367"/>
            <a:ext cx="14630399" cy="1335973"/>
          </a:xfrm>
        </p:spPr>
        <p:txBody>
          <a:bodyPr/>
          <a:lstStyle/>
          <a:p>
            <a:r>
              <a:rPr lang="en-US" dirty="0"/>
              <a:t>No Extensions… usually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92FB6-60E8-814B-B48A-B1CF4C83A4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95" y="2104340"/>
            <a:ext cx="14496023" cy="54178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Once someone is behind, it is VERY difficult to catch 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is no “Catch-up week”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are no extensions for the midterms or the SBAs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These are major assessments, and the college Deferred Evaluation policy applies. (</a:t>
            </a:r>
            <a:r>
              <a:rPr lang="en-US" u="sng" dirty="0"/>
              <a:t>Proper</a:t>
            </a:r>
            <a:r>
              <a:rPr lang="en-US" dirty="0"/>
              <a:t> documentation is required.)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E059D-403F-424C-A48D-99E5EDE4BF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9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1" y="499889"/>
            <a:ext cx="15070666" cy="1100311"/>
          </a:xfr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Make-up tests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75218"/>
            <a:ext cx="14147800" cy="7712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CA" sz="4800" dirty="0"/>
              <a:t>Must be done in the Test Center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20800" y="2921507"/>
            <a:ext cx="13665200" cy="48508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3600" dirty="0"/>
              <a:t>You need my permission.</a:t>
            </a:r>
            <a:br>
              <a:rPr lang="en-CA" sz="3600" dirty="0"/>
            </a:br>
            <a:endParaRPr lang="en-CA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3600" dirty="0"/>
              <a:t>You need a good reason.</a:t>
            </a:r>
            <a:br>
              <a:rPr lang="en-CA" sz="3600" dirty="0"/>
            </a:br>
            <a:endParaRPr lang="en-CA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3600" dirty="0"/>
              <a:t>There is a fee for this. ($30?)</a:t>
            </a:r>
          </a:p>
        </p:txBody>
      </p:sp>
    </p:spTree>
    <p:extLst>
      <p:ext uri="{BB962C8B-B14F-4D97-AF65-F5344CB8AC3E}">
        <p14:creationId xmlns:p14="http://schemas.microsoft.com/office/powerpoint/2010/main" val="1108708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AC7A-AB76-014E-BA13-F76F5498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96" y="768367"/>
            <a:ext cx="14630399" cy="1335973"/>
          </a:xfrm>
        </p:spPr>
        <p:txBody>
          <a:bodyPr/>
          <a:lstStyle/>
          <a:p>
            <a:r>
              <a:rPr lang="en-US" dirty="0"/>
              <a:t>Due dates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92FB6-60E8-814B-B48A-B1CF4C83A4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95" y="2104340"/>
            <a:ext cx="14496023" cy="54178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a calendar to </a:t>
            </a:r>
            <a:r>
              <a:rPr lang="en-US" b="1" u="sng" dirty="0"/>
              <a:t>plan your time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/>
              <a:t>You are responsible </a:t>
            </a:r>
            <a:r>
              <a:rPr lang="en-US" dirty="0"/>
              <a:t>for keeping track of due dates and completing your work on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Due dates are not suggestions.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E059D-403F-424C-A48D-99E5EDE4BF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C3D5-76DD-2BA1-7481-340E01EA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Rep 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562D3-3167-10CC-01EB-A58008A5B8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1" y="2104338"/>
            <a:ext cx="14140247" cy="6071474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Email me before Monday, Sept. 8, 2025 @11:59PM if you wish to put yourself forward as a candidate.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Each candidate will get 2 minutes to introduce themselves to the next theory class.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25E22-1601-4111-D33C-A7799086FA7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48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9082" y="768365"/>
            <a:ext cx="15853718" cy="1335973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CA" sz="8000" dirty="0"/>
              <a:t>Multitasking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28214" y="3045665"/>
            <a:ext cx="14698133" cy="5972862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3600" dirty="0">
                <a:solidFill>
                  <a:schemeClr val="tx1"/>
                </a:solidFill>
              </a:rPr>
              <a:t>Reading a book while riding the bus to school is effective multitasking. The riding the bus part takes very little thought.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CA" sz="36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3600" dirty="0">
                <a:solidFill>
                  <a:schemeClr val="tx1"/>
                </a:solidFill>
              </a:rPr>
              <a:t>Working on an assignment for one class while in theory for another class is NOT effective multitasking. It doesn’t work.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59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A04C-4AEE-127A-0C78-75847B40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indent="-342900">
              <a:tabLst>
                <a:tab pos="354965" algn="l"/>
              </a:tabLst>
            </a:pPr>
            <a:r>
              <a:rPr lang="en-CA" sz="5400" dirty="0">
                <a:solidFill>
                  <a:schemeClr val="tx2"/>
                </a:solidFill>
                <a:latin typeface="Calibri"/>
                <a:cs typeface="Calibri"/>
              </a:rPr>
              <a:t>Course Resources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2F3F7-7769-CFCA-A3B6-08D5EB5A8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55600" indent="-342900">
              <a:buFont typeface="Calibri"/>
              <a:buChar char="•"/>
              <a:tabLst>
                <a:tab pos="354965" algn="l"/>
              </a:tabLst>
            </a:pPr>
            <a:r>
              <a:rPr lang="en-CA" sz="3200" dirty="0">
                <a:cs typeface="Calibri"/>
              </a:rPr>
              <a:t>Confirm you have access to:</a:t>
            </a:r>
          </a:p>
          <a:p>
            <a:pPr marL="927100" lvl="1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CA" sz="3200" dirty="0">
                <a:cs typeface="Calibri"/>
              </a:rPr>
              <a:t>Brightspace</a:t>
            </a:r>
          </a:p>
          <a:p>
            <a:pPr marL="927100" lvl="1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CA" sz="3200" dirty="0">
                <a:cs typeface="Calibri"/>
              </a:rPr>
              <a:t>Cisco </a:t>
            </a:r>
            <a:r>
              <a:rPr lang="en-CA" sz="3200" dirty="0" err="1">
                <a:cs typeface="Calibri"/>
              </a:rPr>
              <a:t>Netacad</a:t>
            </a:r>
            <a:endParaRPr lang="en-CA" sz="3200" dirty="0">
              <a:cs typeface="Calibri"/>
            </a:endParaRPr>
          </a:p>
          <a:p>
            <a:pPr marL="927100" lvl="1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CA" sz="3200" dirty="0">
                <a:cs typeface="Calibri"/>
              </a:rPr>
              <a:t>ACSIS</a:t>
            </a:r>
          </a:p>
          <a:p>
            <a:pPr marL="927100" lvl="1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CA" sz="3200" dirty="0">
                <a:cs typeface="Calibri"/>
              </a:rPr>
              <a:t>Email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E5F35-76B3-AD19-B909-B190AF55D8C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23AEDE-E650-07BD-FCED-A86CC8139309}"/>
              </a:ext>
            </a:extLst>
          </p:cNvPr>
          <p:cNvSpPr txBox="1">
            <a:spLocks/>
          </p:cNvSpPr>
          <p:nvPr/>
        </p:nvSpPr>
        <p:spPr>
          <a:xfrm>
            <a:off x="7264481" y="844565"/>
            <a:ext cx="9475914" cy="13359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1" kern="1200" baseline="0">
                <a:solidFill>
                  <a:srgbClr val="0067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solidFill>
                  <a:schemeClr val="tx2"/>
                </a:solidFill>
                <a:latin typeface="Calibri"/>
                <a:cs typeface="Calibri"/>
              </a:rPr>
              <a:t>Important Documents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B4F987C-413D-6933-3B6E-2E6D39540EC7}"/>
              </a:ext>
            </a:extLst>
          </p:cNvPr>
          <p:cNvSpPr txBox="1">
            <a:spLocks/>
          </p:cNvSpPr>
          <p:nvPr/>
        </p:nvSpPr>
        <p:spPr>
          <a:xfrm>
            <a:off x="7264482" y="2480734"/>
            <a:ext cx="7162458" cy="513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ts val="1600"/>
              </a:spcBef>
              <a:buClr>
                <a:schemeClr val="accent2"/>
              </a:buClr>
              <a:buFontTx/>
              <a:buNone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Arial"/>
              <a:buChar char="•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ts val="1104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rgbClr val="599A83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solidFill>
                  <a:prstClr val="black"/>
                </a:solidFill>
              </a:rPr>
              <a:t>Weekly schedule (on Brightspace)</a:t>
            </a:r>
          </a:p>
          <a:p>
            <a:pPr marL="742950" lvl="1" indent="-285750" fontAlgn="base">
              <a:spcAft>
                <a:spcPct val="0"/>
              </a:spcAft>
              <a:buFont typeface="Arial" charset="0"/>
              <a:buChar char="–"/>
            </a:pPr>
            <a:r>
              <a:rPr lang="en-US" sz="2800">
                <a:solidFill>
                  <a:prstClr val="black"/>
                </a:solidFill>
              </a:rPr>
              <a:t>Consult this document often!</a:t>
            </a:r>
          </a:p>
          <a:p>
            <a:pPr marL="742950" lvl="1" indent="-285750" fontAlgn="base">
              <a:spcAft>
                <a:spcPct val="0"/>
              </a:spcAft>
              <a:buFont typeface="Arial" charset="0"/>
              <a:buChar char="–"/>
            </a:pPr>
            <a:r>
              <a:rPr lang="en-US" sz="2800">
                <a:solidFill>
                  <a:prstClr val="black"/>
                </a:solidFill>
              </a:rPr>
              <a:t>Course Assessment breakdown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5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5B25-B7BC-F80F-329E-0B5DE12E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>
                <a:solidFill>
                  <a:schemeClr val="tx2"/>
                </a:solidFill>
                <a:latin typeface="Calibri"/>
                <a:cs typeface="Calibri"/>
              </a:rPr>
              <a:t>Course Timetable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BBCC-F527-DED7-A3FE-EA2572D42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1" y="2404534"/>
            <a:ext cx="14887705" cy="5130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Lectures – 3 hours/week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Labs – 2 hours/week (You need to check your timetable at ACSIS)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DB3C3-C5BA-2727-0A86-AE90F849B1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08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9FC9-B8A2-1E72-4D73-1ED1F1DD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>
                <a:solidFill>
                  <a:schemeClr val="tx2"/>
                </a:solidFill>
                <a:latin typeface="Calibri"/>
                <a:cs typeface="Calibri"/>
              </a:rPr>
              <a:t>About CST 8182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5FFE9-1E1B-5CA8-1298-6C0AE72AE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404534"/>
            <a:ext cx="10426618" cy="5130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12529"/>
                </a:solidFill>
                <a:effectLst/>
                <a:latin typeface="-apple-system"/>
              </a:rPr>
              <a:t>layers of communications in data networks based on the TCP/IP protocol suite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12529"/>
                </a:solidFill>
                <a:effectLst/>
                <a:latin typeface="-apple-system"/>
              </a:rPr>
              <a:t>network protocols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(Ethernet, ARP,…)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12529"/>
                </a:solidFill>
                <a:effectLst/>
                <a:latin typeface="-apple-system"/>
              </a:rPr>
              <a:t>IPv4 addressing scheme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12529"/>
                </a:solidFill>
                <a:effectLst/>
                <a:latin typeface="-apple-system"/>
              </a:rPr>
              <a:t>Building a small network using routers, switches, and end 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12529"/>
                </a:solidFill>
                <a:effectLst/>
                <a:latin typeface="-apple-system"/>
              </a:rPr>
              <a:t>Testing network connectivity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45822-2F46-60A2-0FB6-283E51F46FC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36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9082" y="768365"/>
            <a:ext cx="15853718" cy="1335973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CA" sz="8000" dirty="0"/>
              <a:t>What else do you need to know?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48266" y="2104338"/>
            <a:ext cx="14698133" cy="5972862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3600" dirty="0">
                <a:solidFill>
                  <a:schemeClr val="tx1"/>
                </a:solidFill>
              </a:rPr>
              <a:t>Take notes in labs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CA" sz="36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3600" dirty="0">
                <a:solidFill>
                  <a:schemeClr val="tx1"/>
                </a:solidFill>
              </a:rPr>
              <a:t>Record ALL commands </a:t>
            </a:r>
            <a:r>
              <a:rPr lang="en-CA" sz="3600" b="1" u="sng" dirty="0">
                <a:solidFill>
                  <a:schemeClr val="tx1"/>
                </a:solidFill>
              </a:rPr>
              <a:t>and what they do</a:t>
            </a:r>
            <a:r>
              <a:rPr lang="en-CA" sz="3600" b="1" dirty="0">
                <a:solidFill>
                  <a:schemeClr val="tx1"/>
                </a:solidFill>
              </a:rPr>
              <a:t> </a:t>
            </a:r>
            <a:r>
              <a:rPr lang="en-CA" sz="3600" dirty="0">
                <a:solidFill>
                  <a:schemeClr val="tx1"/>
                </a:solidFill>
              </a:rPr>
              <a:t>in a lab journal</a:t>
            </a:r>
          </a:p>
          <a:p>
            <a:pPr marL="781583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CA" sz="36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3600" dirty="0">
                <a:solidFill>
                  <a:schemeClr val="tx1"/>
                </a:solidFill>
              </a:rPr>
              <a:t>Use a dedicated lab book. (It’s in your kit.)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CA" sz="36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3600" dirty="0">
                <a:solidFill>
                  <a:schemeClr val="tx1"/>
                </a:solidFill>
              </a:rPr>
              <a:t>The biggest lie you can tell yourself is </a:t>
            </a:r>
            <a:r>
              <a:rPr lang="en-CA" sz="3600" i="1" dirty="0">
                <a:solidFill>
                  <a:schemeClr val="bg2">
                    <a:lumMod val="65000"/>
                  </a:schemeClr>
                </a:solidFill>
              </a:rPr>
              <a:t>“I don’t need to write that down. I’ll remember it.”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CA" sz="36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3600" dirty="0">
                <a:solidFill>
                  <a:srgbClr val="FF0000"/>
                </a:solidFill>
              </a:rPr>
              <a:t>People who don’t take notes struggle – A LOT!</a:t>
            </a:r>
            <a:br>
              <a:rPr lang="en-CA" sz="3600" dirty="0">
                <a:solidFill>
                  <a:srgbClr val="FF0000"/>
                </a:solidFill>
              </a:rPr>
            </a:br>
            <a:r>
              <a:rPr lang="en-CA" sz="2400" dirty="0">
                <a:solidFill>
                  <a:srgbClr val="FF0000"/>
                </a:solidFill>
              </a:rPr>
              <a:t>(The lab prof will only tell you a command the 1</a:t>
            </a:r>
            <a:r>
              <a:rPr lang="en-CA" sz="2400" baseline="30000" dirty="0">
                <a:solidFill>
                  <a:srgbClr val="FF0000"/>
                </a:solidFill>
              </a:rPr>
              <a:t>st</a:t>
            </a:r>
            <a:r>
              <a:rPr lang="en-CA" sz="2400" dirty="0">
                <a:solidFill>
                  <a:srgbClr val="FF0000"/>
                </a:solidFill>
              </a:rPr>
              <a:t> time.)</a:t>
            </a:r>
            <a:endParaRPr lang="en-US" sz="2400" dirty="0">
              <a:solidFill>
                <a:srgbClr val="000000"/>
              </a:solidFill>
            </a:endParaRPr>
          </a:p>
          <a:p>
            <a:pPr marL="781583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CA" sz="36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87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7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Check your email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5F8DF-065C-C241-9986-FC657135D968}"/>
              </a:ext>
            </a:extLst>
          </p:cNvPr>
          <p:cNvSpPr/>
          <p:nvPr/>
        </p:nvSpPr>
        <p:spPr>
          <a:xfrm>
            <a:off x="728938" y="2009890"/>
            <a:ext cx="14083785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Every day, </a:t>
            </a:r>
            <a:r>
              <a:rPr lang="en-US" b="1" dirty="0">
                <a:solidFill>
                  <a:srgbClr val="000000"/>
                </a:solidFill>
              </a:rPr>
              <a:t>more than once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Read </a:t>
            </a:r>
            <a:r>
              <a:rPr lang="en-US" b="1" dirty="0">
                <a:solidFill>
                  <a:srgbClr val="000000"/>
                </a:solidFill>
              </a:rPr>
              <a:t>all</a:t>
            </a:r>
            <a:r>
              <a:rPr lang="en-US" dirty="0">
                <a:solidFill>
                  <a:srgbClr val="000000"/>
                </a:solidFill>
              </a:rPr>
              <a:t> the words!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You will get a lot of email, but it’s nothing compared to what you’ll get in when working in this industry.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Not checking your email is a choice.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Not reading instructions is also a choice.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You have the right to make these choices but do it knowing that you are also choosing to accept the consequences of those choices.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046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7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Check your email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5F8DF-065C-C241-9986-FC657135D968}"/>
              </a:ext>
            </a:extLst>
          </p:cNvPr>
          <p:cNvSpPr/>
          <p:nvPr/>
        </p:nvSpPr>
        <p:spPr>
          <a:xfrm>
            <a:off x="728938" y="2009890"/>
            <a:ext cx="14083785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“I didn't see the email” will never be accepted as an excuse.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1067333" lvl="1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Most emails are sent through Brightspace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1067333" lvl="1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all look the same, so you have to read them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1067333" lvl="1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Read. Don’t “skim” </a:t>
            </a:r>
          </a:p>
        </p:txBody>
      </p:sp>
    </p:spTree>
    <p:extLst>
      <p:ext uri="{BB962C8B-B14F-4D97-AF65-F5344CB8AC3E}">
        <p14:creationId xmlns:p14="http://schemas.microsoft.com/office/powerpoint/2010/main" val="3892356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2881" y="768365"/>
            <a:ext cx="14003786" cy="1335973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8000" dirty="0"/>
              <a:t>A LOT of Information!</a:t>
            </a:r>
            <a:endParaRPr lang="en-CA" sz="8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451323" y="1985433"/>
            <a:ext cx="7147539" cy="590973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Plan your time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Keep up at all costs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Feeling lost for the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b="1" dirty="0"/>
              <a:t>couple </a:t>
            </a:r>
            <a:r>
              <a:rPr lang="en-US" dirty="0"/>
              <a:t>of weeks is normal.</a:t>
            </a:r>
          </a:p>
          <a:p>
            <a:pPr lvl="1"/>
            <a:r>
              <a:rPr lang="en-US" dirty="0"/>
              <a:t>Keep working.</a:t>
            </a:r>
          </a:p>
          <a:p>
            <a:pPr lvl="1"/>
            <a:r>
              <a:rPr lang="en-US" dirty="0"/>
              <a:t>Keep studying.</a:t>
            </a:r>
          </a:p>
          <a:p>
            <a:pPr lvl="1"/>
            <a:r>
              <a:rPr lang="en-US" dirty="0"/>
              <a:t>Ask questions.</a:t>
            </a:r>
          </a:p>
          <a:p>
            <a:pPr lvl="1"/>
            <a:r>
              <a:rPr lang="en-US" dirty="0"/>
              <a:t>It will start to make sense </a:t>
            </a:r>
            <a:r>
              <a:rPr lang="en-US" b="1" dirty="0"/>
              <a:t>if you work at it.</a:t>
            </a:r>
          </a:p>
          <a:p>
            <a:r>
              <a:rPr lang="en-US" dirty="0"/>
              <a:t>Don’t compare yourself with others.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7" y="2099733"/>
            <a:ext cx="6781800" cy="42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F6C-2256-5BC5-0913-56751B28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Netacad Packet Tracer 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D8E8D-5246-977C-7E9B-4BE785F825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1" y="1708135"/>
            <a:ext cx="14519267" cy="5130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in Module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worth doing.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 don’t use the physical workspace and it may not work well in the activity. You can just skip that part.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BAE07-B20B-AE9A-C941-5D91FDA58C4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F1A64-C44E-0646-4DA5-C1B7292E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372" y="4068819"/>
            <a:ext cx="7772400" cy="4102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3058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F6C-2256-5BC5-0913-56751B28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Netacad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D8E8D-5246-977C-7E9B-4BE785F825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404534"/>
            <a:ext cx="13477276" cy="5130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Doing them is 100% optional.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They’re not submitted or marked.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should absolutely do the ones in module 2.  (Syntax checkers)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BAE07-B20B-AE9A-C941-5D91FDA58C4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02CD7-BAF3-9009-029A-EB933485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94" y="320861"/>
            <a:ext cx="7772400" cy="3867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451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C3D5-76DD-2BA1-7481-340E01EA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CST8182 – Networking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562D3-3167-10CC-01EB-A58008A5B8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1" y="2104338"/>
            <a:ext cx="14140247" cy="6071474"/>
          </a:xfrm>
        </p:spPr>
        <p:txBody>
          <a:bodyPr/>
          <a:lstStyle/>
          <a:p>
            <a:r>
              <a:rPr lang="en-US" dirty="0"/>
              <a:t>Passing this course is simple, but not easy…</a:t>
            </a:r>
          </a:p>
          <a:p>
            <a:pPr marL="514350" indent="-514350">
              <a:buAutoNum type="arabicPeriod"/>
            </a:pPr>
            <a:r>
              <a:rPr lang="en-US" dirty="0"/>
              <a:t>Show up for all of your classes.</a:t>
            </a:r>
          </a:p>
          <a:p>
            <a:pPr marL="514350" indent="-514350">
              <a:buAutoNum type="arabicPeriod"/>
            </a:pPr>
            <a:r>
              <a:rPr lang="en-US" dirty="0"/>
              <a:t>Be </a:t>
            </a:r>
            <a:r>
              <a:rPr lang="en-US" b="1" dirty="0"/>
              <a:t>truly present </a:t>
            </a:r>
            <a:r>
              <a:rPr lang="en-US" dirty="0"/>
              <a:t>in class.</a:t>
            </a:r>
          </a:p>
          <a:p>
            <a:pPr marL="1784423" lvl="1" indent="-514350">
              <a:buAutoNum type="arabicPeriod"/>
            </a:pPr>
            <a:r>
              <a:rPr lang="en-US" dirty="0"/>
              <a:t>Don’t play games.</a:t>
            </a:r>
          </a:p>
          <a:p>
            <a:pPr marL="1784423" lvl="1" indent="-514350">
              <a:buAutoNum type="arabicPeriod"/>
            </a:pPr>
            <a:r>
              <a:rPr lang="en-US" dirty="0"/>
              <a:t>Turn off all social media.</a:t>
            </a:r>
          </a:p>
          <a:p>
            <a:pPr marL="1784423" lvl="1" indent="-514350">
              <a:buAutoNum type="arabicPeriod"/>
            </a:pPr>
            <a:r>
              <a:rPr lang="en-US" dirty="0"/>
              <a:t>If you’re not using it for notes, put your laptop (and phone) away.</a:t>
            </a:r>
          </a:p>
          <a:p>
            <a:pPr marL="1784423" lvl="1" indent="-514350">
              <a:buAutoNum type="arabicPeriod"/>
            </a:pPr>
            <a:r>
              <a:rPr lang="en-US" dirty="0"/>
              <a:t>Don’t “multi-task” in class. </a:t>
            </a:r>
            <a:r>
              <a:rPr lang="en-US" b="1" dirty="0"/>
              <a:t>It really doesn't work</a:t>
            </a:r>
            <a:r>
              <a:rPr lang="en-US" dirty="0"/>
              <a:t>.</a:t>
            </a:r>
          </a:p>
          <a:p>
            <a:pPr marL="1784423" lvl="1" indent="-514350">
              <a:buAutoNum type="arabicPeriod"/>
            </a:pPr>
            <a:r>
              <a:rPr lang="en-US" dirty="0"/>
              <a:t>Once you are in the class, you cannot leave unless for washroom!</a:t>
            </a:r>
          </a:p>
          <a:p>
            <a:pPr marL="1784423" lvl="1" indent="-514350">
              <a:buAutoNum type="arabicPeriod"/>
            </a:pPr>
            <a:r>
              <a:rPr lang="en-US" dirty="0"/>
              <a:t>Be respectful to the professor and other students!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25E22-1601-4111-D33C-A7799086FA7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02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F6C-2256-5BC5-0913-56751B28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things you can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D8E8D-5246-977C-7E9B-4BE785F825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Failing to communicate.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Assuming you’ve already failed the course and just giving 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BAE07-B20B-AE9A-C941-5D91FDA58C4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3C83A-D298-C1AC-7729-980EEB87FAC4}"/>
              </a:ext>
            </a:extLst>
          </p:cNvPr>
          <p:cNvSpPr/>
          <p:nvPr/>
        </p:nvSpPr>
        <p:spPr>
          <a:xfrm>
            <a:off x="7030573" y="5832810"/>
            <a:ext cx="7725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Talk to your professors!!!</a:t>
            </a:r>
          </a:p>
        </p:txBody>
      </p:sp>
    </p:spTree>
    <p:extLst>
      <p:ext uri="{BB962C8B-B14F-4D97-AF65-F5344CB8AC3E}">
        <p14:creationId xmlns:p14="http://schemas.microsoft.com/office/powerpoint/2010/main" val="816697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E7BF7E-C9EB-3E4E-8625-344735A90F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136235" y="159712"/>
            <a:ext cx="8742552" cy="64051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A7342C-8DC7-7D4F-A036-559C46E2E5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95036" y="1338332"/>
            <a:ext cx="7161758" cy="599349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Clearing history usually solves problems with Netacad.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Suggestion</a:t>
            </a:r>
            <a:r>
              <a:rPr lang="en-US" dirty="0"/>
              <a:t>: Use a second browser exclusively for Netacad &amp; Brightspace.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Netacad &amp; Brightspace seem to work best with Firefox &amp; </a:t>
            </a:r>
            <a:r>
              <a:rPr lang="en-US"/>
              <a:t>Chrome.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8FE5BAF-BF7D-5F48-A1C1-9809225D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670" y="471962"/>
            <a:ext cx="6926683" cy="1335973"/>
          </a:xfrm>
        </p:spPr>
        <p:txBody>
          <a:bodyPr/>
          <a:lstStyle/>
          <a:p>
            <a:r>
              <a:rPr lang="en-US" dirty="0"/>
              <a:t>Netacad Problems?</a:t>
            </a:r>
          </a:p>
        </p:txBody>
      </p:sp>
    </p:spTree>
    <p:extLst>
      <p:ext uri="{BB962C8B-B14F-4D97-AF65-F5344CB8AC3E}">
        <p14:creationId xmlns:p14="http://schemas.microsoft.com/office/powerpoint/2010/main" val="4266927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25600" y="768365"/>
            <a:ext cx="11988799" cy="133597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8000" dirty="0"/>
              <a:t>Get started now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79781" y="2474332"/>
            <a:ext cx="14148646" cy="5538521"/>
          </a:xfrm>
        </p:spPr>
        <p:txBody>
          <a:bodyPr/>
          <a:lstStyle/>
          <a:p>
            <a:pPr marL="781583" lvl="1" indent="0">
              <a:buNone/>
            </a:pPr>
            <a:endParaRPr lang="en-US" sz="4000" dirty="0"/>
          </a:p>
          <a:p>
            <a:pPr lvl="1"/>
            <a:r>
              <a:rPr lang="en-US" sz="4000" dirty="0"/>
              <a:t>Login to </a:t>
            </a:r>
            <a:r>
              <a:rPr lang="en-US" sz="4000"/>
              <a:t>netacad.com</a:t>
            </a:r>
            <a:endParaRPr lang="en-US" sz="4000" dirty="0"/>
          </a:p>
          <a:p>
            <a:pPr lvl="1"/>
            <a:r>
              <a:rPr lang="en-US" sz="4000" dirty="0"/>
              <a:t>Reading Module 1 and 2</a:t>
            </a:r>
          </a:p>
          <a:p>
            <a:pPr lvl="1"/>
            <a:r>
              <a:rPr lang="en-US" sz="4000" dirty="0"/>
              <a:t>Download Packet Tracer 8.2.2</a:t>
            </a:r>
          </a:p>
          <a:p>
            <a:pPr lvl="1"/>
            <a:r>
              <a:rPr lang="en-US" sz="4000" dirty="0"/>
              <a:t>Download and Install Wireshark</a:t>
            </a:r>
          </a:p>
          <a:p>
            <a:pPr lvl="1"/>
            <a:r>
              <a:rPr lang="en-US" sz="4000" dirty="0"/>
              <a:t>Be finished module 2 by the end of week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C3D5-76DD-2BA1-7481-340E01EA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CST8182 – Networking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562D3-3167-10CC-01EB-A58008A5B8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1" y="2104338"/>
            <a:ext cx="14140247" cy="6071474"/>
          </a:xfrm>
        </p:spPr>
        <p:txBody>
          <a:bodyPr/>
          <a:lstStyle/>
          <a:p>
            <a:r>
              <a:rPr lang="en-US" dirty="0"/>
              <a:t>Passing this course is simple, but not easy…</a:t>
            </a:r>
          </a:p>
          <a:p>
            <a:pPr marL="1784423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Be on time for your lab classes. Explanations are given at the start.</a:t>
            </a:r>
          </a:p>
          <a:p>
            <a:pPr marL="514350" indent="-514350">
              <a:buAutoNum type="arabicPeriod"/>
            </a:pPr>
            <a:r>
              <a:rPr lang="en-US" dirty="0"/>
              <a:t>Be PREPARED for your lab classes.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Bottom line. Just do the work without trying to find shortcuts.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25E22-1601-4111-D33C-A7799086FA7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7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C3D5-76DD-2BA1-7481-340E01EA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CST8182 – Networking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562D3-3167-10CC-01EB-A58008A5B8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Starts off fairly easy, but</a:t>
            </a:r>
            <a:br>
              <a:rPr lang="en-US" dirty="0"/>
            </a:br>
            <a:r>
              <a:rPr lang="en-US" dirty="0"/>
              <a:t>gets harder.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Don’t allow yourself to get</a:t>
            </a:r>
            <a:br>
              <a:rPr lang="en-US" dirty="0"/>
            </a:br>
            <a:r>
              <a:rPr lang="en-US" dirty="0"/>
              <a:t>complacent.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25E22-1601-4111-D33C-A7799086FA7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609F6-D32D-B83F-703D-9BBD7321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42" y="3086177"/>
            <a:ext cx="9800073" cy="4935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C998C-054F-3E0B-BC2D-6BD4714AD051}"/>
              </a:ext>
            </a:extLst>
          </p:cNvPr>
          <p:cNvSpPr txBox="1"/>
          <p:nvPr/>
        </p:nvSpPr>
        <p:spPr>
          <a:xfrm rot="16200000">
            <a:off x="10337510" y="5353639"/>
            <a:ext cx="1746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(Break Week)</a:t>
            </a:r>
          </a:p>
        </p:txBody>
      </p:sp>
    </p:spTree>
    <p:extLst>
      <p:ext uri="{BB962C8B-B14F-4D97-AF65-F5344CB8AC3E}">
        <p14:creationId xmlns:p14="http://schemas.microsoft.com/office/powerpoint/2010/main" val="95427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5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How to email a question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Really? Why are you telling me how to send an email?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3F322-BD94-865A-8DD5-9A17179B1FA2}"/>
              </a:ext>
            </a:extLst>
          </p:cNvPr>
          <p:cNvSpPr txBox="1"/>
          <p:nvPr/>
        </p:nvSpPr>
        <p:spPr>
          <a:xfrm>
            <a:off x="1740309" y="3619155"/>
            <a:ext cx="12337673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Because we get some really bad emails!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want to get a good answer, as fast as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don’t want your prof’s to reply to be something like:</a:t>
            </a:r>
          </a:p>
          <a:p>
            <a:pPr marL="1238783" lvl="1" indent="-457200">
              <a:buFont typeface="Arial" panose="020B0604020202020204" pitchFamily="34" charset="0"/>
              <a:buChar char="•"/>
            </a:pPr>
            <a:r>
              <a:rPr lang="en-US" i="1" dirty="0"/>
              <a:t>“Send me a screenshot so I know what you’re taking about”</a:t>
            </a:r>
          </a:p>
          <a:p>
            <a:pPr marL="1238783" lvl="1" indent="-457200">
              <a:buFont typeface="Arial" panose="020B0604020202020204" pitchFamily="34" charset="0"/>
              <a:buChar char="•"/>
            </a:pPr>
            <a:r>
              <a:rPr lang="en-US" i="1" dirty="0"/>
              <a:t>“Send me the file that you’re working on so I can have a look.”</a:t>
            </a:r>
          </a:p>
          <a:p>
            <a:pPr marL="1238783" lvl="1" indent="-457200">
              <a:buFont typeface="Arial" panose="020B0604020202020204" pitchFamily="34" charset="0"/>
              <a:buChar char="•"/>
            </a:pPr>
            <a:r>
              <a:rPr lang="en-US" i="1" dirty="0"/>
              <a:t>“Your question is too vague, please be more specific.”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8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12880" y="768365"/>
            <a:ext cx="11074320" cy="1335973"/>
          </a:xfrm>
          <a:prstGeom prst="rect">
            <a:avLst/>
          </a:prstGeom>
        </p:spPr>
        <p:txBody>
          <a:bodyPr/>
          <a:lstStyle>
            <a:lvl1pPr algn="l" defTabSz="7815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How to email a question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829707" y="2104338"/>
            <a:ext cx="14274720" cy="6142196"/>
          </a:xfrm>
          <a:prstGeom prst="rect">
            <a:avLst/>
          </a:prstGeom>
        </p:spPr>
        <p:txBody>
          <a:bodyPr/>
          <a:lstStyle>
            <a:lvl1pPr marL="0" indent="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Tx/>
              <a:buNone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1270073" indent="-48849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Arial"/>
              <a:buChar char="•"/>
              <a:defRPr sz="3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020367" indent="-457200" algn="l" defTabSz="781583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§"/>
              <a:defRPr sz="3200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2735542" indent="-390792" algn="l" defTabSz="781583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Arial"/>
              <a:buChar char="–"/>
              <a:defRPr sz="2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3517125" indent="-390792" algn="l" defTabSz="781583" rtl="0" eaLnBrk="1" latinLnBrk="0" hangingPunct="1">
              <a:spcBef>
                <a:spcPct val="20000"/>
              </a:spcBef>
              <a:buFont typeface="Arial"/>
              <a:buChar char="»"/>
              <a:defRPr sz="3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429870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80292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61876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43459" indent="-390792" algn="l" defTabSz="781583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USE YOUR COLLEGE EMAIL ONLY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 </a:t>
            </a:r>
            <a:r>
              <a:rPr lang="en-US" b="1" dirty="0"/>
              <a:t>sure</a:t>
            </a:r>
            <a:r>
              <a:rPr lang="en-US" dirty="0"/>
              <a:t> you are emailing the correct professor.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get emails that were intended for other profs all the time. It causes delays in getting the answers you’re looking for.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Typical reply: “</a:t>
            </a:r>
            <a:r>
              <a:rPr lang="en-US" i="1" dirty="0"/>
              <a:t>Are you sure you sent this to the right prof?”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0921973" y="7220547"/>
            <a:ext cx="5113893" cy="1025987"/>
          </a:xfrm>
        </p:spPr>
        <p:txBody>
          <a:bodyPr/>
          <a:lstStyle/>
          <a:p>
            <a:r>
              <a:rPr lang="en-US" dirty="0"/>
              <a:t>Good questions get good answers!</a:t>
            </a:r>
          </a:p>
        </p:txBody>
      </p:sp>
    </p:spTree>
    <p:extLst>
      <p:ext uri="{BB962C8B-B14F-4D97-AF65-F5344CB8AC3E}">
        <p14:creationId xmlns:p14="http://schemas.microsoft.com/office/powerpoint/2010/main" val="3478057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gonquin College Colours">
      <a:dk1>
        <a:srgbClr val="423F3F"/>
      </a:dk1>
      <a:lt1>
        <a:sysClr val="window" lastClr="FFFFFF"/>
      </a:lt1>
      <a:dk2>
        <a:srgbClr val="00673E"/>
      </a:dk2>
      <a:lt2>
        <a:srgbClr val="FFFFFF"/>
      </a:lt2>
      <a:accent1>
        <a:srgbClr val="00673E"/>
      </a:accent1>
      <a:accent2>
        <a:srgbClr val="599A83"/>
      </a:accent2>
      <a:accent3>
        <a:srgbClr val="A6C8BC"/>
      </a:accent3>
      <a:accent4>
        <a:srgbClr val="408A70"/>
      </a:accent4>
      <a:accent5>
        <a:srgbClr val="423F3F"/>
      </a:accent5>
      <a:accent6>
        <a:srgbClr val="B4B2B5"/>
      </a:accent6>
      <a:hlink>
        <a:srgbClr val="43B02A"/>
      </a:hlink>
      <a:folHlink>
        <a:srgbClr val="7AC14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4691</TotalTime>
  <Words>2840</Words>
  <Application>Microsoft Office PowerPoint</Application>
  <PresentationFormat>Custom</PresentationFormat>
  <Paragraphs>395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-apple-system</vt:lpstr>
      <vt:lpstr>Arial</vt:lpstr>
      <vt:lpstr>Calibri</vt:lpstr>
      <vt:lpstr>Wingdings</vt:lpstr>
      <vt:lpstr>Office Theme</vt:lpstr>
      <vt:lpstr>Do you get this? (You will)</vt:lpstr>
      <vt:lpstr>CST8182 Networking Fundamentals</vt:lpstr>
      <vt:lpstr>Introduction</vt:lpstr>
      <vt:lpstr>Class Rep Election</vt:lpstr>
      <vt:lpstr>CST8182 – Networking Fundamentals</vt:lpstr>
      <vt:lpstr>CST8182 – Networking Fundamentals</vt:lpstr>
      <vt:lpstr>CST8182 – Networking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Helping others</vt:lpstr>
      <vt:lpstr>Helping others</vt:lpstr>
      <vt:lpstr>PowerPoint Presentation</vt:lpstr>
      <vt:lpstr>PowerPoint Presentation</vt:lpstr>
      <vt:lpstr>PowerPoint Presentation</vt:lpstr>
      <vt:lpstr>Do The Work</vt:lpstr>
      <vt:lpstr>Do The Work</vt:lpstr>
      <vt:lpstr>There is no “easy” way through this course.</vt:lpstr>
      <vt:lpstr>Who passes this course</vt:lpstr>
      <vt:lpstr>Assumptions</vt:lpstr>
      <vt:lpstr>Who Doesn’t Pass?</vt:lpstr>
      <vt:lpstr>Don’t let the perfect be the enemy of the good.</vt:lpstr>
      <vt:lpstr>How do you EARN your passing grade?</vt:lpstr>
      <vt:lpstr>How do you EARN your passing grade?</vt:lpstr>
      <vt:lpstr>How do you EARN your passing grade?</vt:lpstr>
      <vt:lpstr>Why are individual labs worth just 1% each?</vt:lpstr>
      <vt:lpstr>Labs</vt:lpstr>
      <vt:lpstr>Labs</vt:lpstr>
      <vt:lpstr>BE ON TIME</vt:lpstr>
      <vt:lpstr>No Extensions… usually</vt:lpstr>
      <vt:lpstr>Make-up tests</vt:lpstr>
      <vt:lpstr>Due dates</vt:lpstr>
      <vt:lpstr>Multitasking</vt:lpstr>
      <vt:lpstr>Course Resources</vt:lpstr>
      <vt:lpstr>Course Timetable</vt:lpstr>
      <vt:lpstr>About CST 8182</vt:lpstr>
      <vt:lpstr>What else do you need to know?</vt:lpstr>
      <vt:lpstr>PowerPoint Presentation</vt:lpstr>
      <vt:lpstr>PowerPoint Presentation</vt:lpstr>
      <vt:lpstr>A LOT of Information!</vt:lpstr>
      <vt:lpstr>Netacad Packet Tracer Activity</vt:lpstr>
      <vt:lpstr>Netacad Activities</vt:lpstr>
      <vt:lpstr>Worst things you can do</vt:lpstr>
      <vt:lpstr>Netacad Problems?</vt:lpstr>
      <vt:lpstr>Get started now</vt:lpstr>
    </vt:vector>
  </TitlesOfParts>
  <Company>Salt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Chavez Ackermann</dc:creator>
  <cp:lastModifiedBy>jejej</cp:lastModifiedBy>
  <cp:revision>323</cp:revision>
  <cp:lastPrinted>2022-09-08T15:10:45Z</cp:lastPrinted>
  <dcterms:created xsi:type="dcterms:W3CDTF">2016-12-21T16:02:28Z</dcterms:created>
  <dcterms:modified xsi:type="dcterms:W3CDTF">2025-09-02T11:16:57Z</dcterms:modified>
</cp:coreProperties>
</file>